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12" r:id="rId4"/>
  </p:sldMasterIdLst>
  <p:notesMasterIdLst>
    <p:notesMasterId r:id="rId29"/>
  </p:notesMasterIdLst>
  <p:handoutMasterIdLst>
    <p:handoutMasterId r:id="rId30"/>
  </p:handoutMasterIdLst>
  <p:sldIdLst>
    <p:sldId id="788" r:id="rId5"/>
    <p:sldId id="828" r:id="rId6"/>
    <p:sldId id="835" r:id="rId7"/>
    <p:sldId id="796" r:id="rId8"/>
    <p:sldId id="795" r:id="rId9"/>
    <p:sldId id="836" r:id="rId10"/>
    <p:sldId id="807" r:id="rId11"/>
    <p:sldId id="815" r:id="rId12"/>
    <p:sldId id="808" r:id="rId13"/>
    <p:sldId id="837" r:id="rId14"/>
    <p:sldId id="820" r:id="rId15"/>
    <p:sldId id="819" r:id="rId16"/>
    <p:sldId id="810" r:id="rId17"/>
    <p:sldId id="817" r:id="rId18"/>
    <p:sldId id="818" r:id="rId19"/>
    <p:sldId id="838" r:id="rId20"/>
    <p:sldId id="822" r:id="rId21"/>
    <p:sldId id="823" r:id="rId22"/>
    <p:sldId id="803" r:id="rId23"/>
    <p:sldId id="821" r:id="rId24"/>
    <p:sldId id="813" r:id="rId25"/>
    <p:sldId id="816" r:id="rId26"/>
    <p:sldId id="805" r:id="rId27"/>
    <p:sldId id="811" r:id="rId28"/>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p15:clr>
            <a:srgbClr val="A4A3A4"/>
          </p15:clr>
        </p15:guide>
      </p15:sldGuideLst>
    </p:ext>
    <p:ext uri="{2D200454-40CA-4A62-9FC3-DE9A4176ACB9}">
      <p15:notesGuideLst xmlns:p15="http://schemas.microsoft.com/office/powerpoint/2012/main">
        <p15:guide id="1" orient="horz" pos="3091" userDrawn="1">
          <p15:clr>
            <a:srgbClr val="A4A3A4"/>
          </p15:clr>
        </p15:guide>
        <p15:guide id="2" pos="2110" userDrawn="1">
          <p15:clr>
            <a:srgbClr val="A4A3A4"/>
          </p15:clr>
        </p15:guide>
        <p15:guide id="3" orient="horz" pos="3101" userDrawn="1">
          <p15:clr>
            <a:srgbClr val="A4A3A4"/>
          </p15:clr>
        </p15:guide>
        <p15:guide id="4" pos="2117" userDrawn="1">
          <p15:clr>
            <a:srgbClr val="A4A3A4"/>
          </p15:clr>
        </p15:guide>
        <p15:guide id="5" orient="horz" pos="3099" userDrawn="1">
          <p15:clr>
            <a:srgbClr val="A4A3A4"/>
          </p15:clr>
        </p15:guide>
        <p15:guide id="6" orient="horz" pos="3109" userDrawn="1">
          <p15:clr>
            <a:srgbClr val="A4A3A4"/>
          </p15:clr>
        </p15:guide>
        <p15:guide id="7" pos="2115" userDrawn="1">
          <p15:clr>
            <a:srgbClr val="A4A3A4"/>
          </p15:clr>
        </p15:guide>
        <p15:guide id="8" pos="2123"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FJ-USER" initials="F" lastIdx="0" clrIdx="0"/>
  <p:cmAuthor id="1" name="西田 泰則" initials="西田" lastIdx="1" clrIdx="1">
    <p:extLst>
      <p:ext uri="{19B8F6BF-5375-455C-9EA6-DF929625EA0E}">
        <p15:presenceInfo xmlns:p15="http://schemas.microsoft.com/office/powerpoint/2012/main" userId="S::nishiday@bcom-learning.co.jp::d2d9fba3-6085-4979-9dcb-79f509049fc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166FB6"/>
    <a:srgbClr val="FF0066"/>
    <a:srgbClr val="E99049"/>
    <a:srgbClr val="FF9999"/>
    <a:srgbClr val="009A34"/>
    <a:srgbClr val="000000"/>
    <a:srgbClr val="F0B584"/>
    <a:srgbClr val="5AAE66"/>
    <a:srgbClr val="E9904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3B4B98B0-60AC-42C2-AFA5-B58CD77FA1E5}" styleName="淡色スタイル 1 - アクセント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スタイル (淡色)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E3FDE45-AF77-4B5C-9715-49D594BDF05E}" styleName="淡色スタイル 1 - アクセント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EB344D84-9AFB-497E-A393-DC336BA19D2E}" styleName="中間スタイル 3 - アクセント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74C1A8A3-306A-4EB7-A6B1-4F7E0EB9C5D6}" styleName="中間スタイル 3 - アクセント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8EC20E35-A176-4012-BC5E-935CFFF8708E}" styleName="スタイル (中間)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85BE263C-DBD7-4A20-BB59-AAB30ACAA65A}" styleName="中間スタイル 3 - アクセント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72833802-FEF1-4C79-8D5D-14CF1EAF98D9}" styleName="淡色スタイル 2 - アクセント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338" autoAdjust="0"/>
    <p:restoredTop sz="72122" autoAdjust="0"/>
  </p:normalViewPr>
  <p:slideViewPr>
    <p:cSldViewPr>
      <p:cViewPr varScale="1">
        <p:scale>
          <a:sx n="65" d="100"/>
          <a:sy n="65" d="100"/>
        </p:scale>
        <p:origin x="2184" y="6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60" d="100"/>
        <a:sy n="160" d="100"/>
      </p:scale>
      <p:origin x="0" y="0"/>
    </p:cViewPr>
  </p:sorterViewPr>
  <p:notesViewPr>
    <p:cSldViewPr>
      <p:cViewPr varScale="1">
        <p:scale>
          <a:sx n="89" d="100"/>
          <a:sy n="89" d="100"/>
        </p:scale>
        <p:origin x="-3816" y="-126"/>
      </p:cViewPr>
      <p:guideLst>
        <p:guide orient="horz" pos="3091"/>
        <p:guide pos="2110"/>
        <p:guide orient="horz" pos="3101"/>
        <p:guide pos="2117"/>
        <p:guide orient="horz" pos="3099"/>
        <p:guide orient="horz" pos="3109"/>
        <p:guide pos="2115"/>
        <p:guide pos="2123"/>
      </p:guideLst>
    </p:cSldViewPr>
  </p:notesViewPr>
  <p:gridSpacing cx="45005" cy="45005"/>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handoutMaster" Target="handoutMasters/handoutMaster1.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layout>
        <c:manualLayout>
          <c:xMode val="edge"/>
          <c:yMode val="edge"/>
          <c:x val="0.22996928323285992"/>
          <c:y val="0.14076906184209342"/>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solidFill>
              <a:latin typeface="+mn-lt"/>
              <a:ea typeface="+mn-ea"/>
              <a:cs typeface="+mn-cs"/>
            </a:defRPr>
          </a:pPr>
          <a:endParaRPr lang="ja-JP"/>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Sheet1!$B$1</c:f>
              <c:strCache>
                <c:ptCount val="1"/>
                <c:pt idx="0">
                  <c:v>2019年</c:v>
                </c:pt>
              </c:strCache>
            </c:strRef>
          </c:tx>
          <c:dPt>
            <c:idx val="0"/>
            <c:bubble3D val="0"/>
            <c:spPr>
              <a:solidFill>
                <a:schemeClr val="accent1"/>
              </a:solidFill>
              <a:ln w="25400">
                <a:solidFill>
                  <a:schemeClr val="lt1"/>
                </a:solidFill>
              </a:ln>
              <a:effectLst/>
              <a:sp3d contourW="25400">
                <a:contourClr>
                  <a:schemeClr val="lt1"/>
                </a:contourClr>
              </a:sp3d>
            </c:spPr>
            <c:extLst>
              <c:ext xmlns:c16="http://schemas.microsoft.com/office/drawing/2014/chart" uri="{C3380CC4-5D6E-409C-BE32-E72D297353CC}">
                <c16:uniqueId val="{00000001-BCD8-4FF0-B3F7-05A05FD77A54}"/>
              </c:ext>
            </c:extLst>
          </c:dPt>
          <c:dPt>
            <c:idx val="1"/>
            <c:bubble3D val="0"/>
            <c:spPr>
              <a:solidFill>
                <a:schemeClr val="accent2"/>
              </a:solidFill>
              <a:ln w="25400">
                <a:solidFill>
                  <a:schemeClr val="lt1"/>
                </a:solidFill>
              </a:ln>
              <a:effectLst/>
              <a:sp3d contourW="25400">
                <a:contourClr>
                  <a:schemeClr val="lt1"/>
                </a:contourClr>
              </a:sp3d>
            </c:spPr>
            <c:extLst>
              <c:ext xmlns:c16="http://schemas.microsoft.com/office/drawing/2014/chart" uri="{C3380CC4-5D6E-409C-BE32-E72D297353CC}">
                <c16:uniqueId val="{00000003-BCD8-4FF0-B3F7-05A05FD77A54}"/>
              </c:ext>
            </c:extLst>
          </c:dPt>
          <c:dPt>
            <c:idx val="2"/>
            <c:bubble3D val="0"/>
            <c:spPr>
              <a:solidFill>
                <a:schemeClr val="accent3"/>
              </a:solidFill>
              <a:ln w="25400">
                <a:solidFill>
                  <a:schemeClr val="lt1"/>
                </a:solidFill>
              </a:ln>
              <a:effectLst/>
              <a:sp3d contourW="25400">
                <a:contourClr>
                  <a:schemeClr val="lt1"/>
                </a:contourClr>
              </a:sp3d>
            </c:spPr>
            <c:extLst>
              <c:ext xmlns:c16="http://schemas.microsoft.com/office/drawing/2014/chart" uri="{C3380CC4-5D6E-409C-BE32-E72D297353CC}">
                <c16:uniqueId val="{00000005-BCD8-4FF0-B3F7-05A05FD77A54}"/>
              </c:ext>
            </c:extLst>
          </c:dPt>
          <c:dPt>
            <c:idx val="3"/>
            <c:bubble3D val="0"/>
            <c:spPr>
              <a:solidFill>
                <a:schemeClr val="accent4"/>
              </a:solidFill>
              <a:ln w="25400">
                <a:solidFill>
                  <a:schemeClr val="lt1"/>
                </a:solidFill>
              </a:ln>
              <a:effectLst/>
              <a:sp3d contourW="25400">
                <a:contourClr>
                  <a:schemeClr val="lt1"/>
                </a:contourClr>
              </a:sp3d>
            </c:spPr>
            <c:extLst>
              <c:ext xmlns:c16="http://schemas.microsoft.com/office/drawing/2014/chart" uri="{C3380CC4-5D6E-409C-BE32-E72D297353CC}">
                <c16:uniqueId val="{00000007-ABC4-47F5-A85F-3F0A15414D15}"/>
              </c:ext>
            </c:extLst>
          </c:dPt>
          <c:dPt>
            <c:idx val="4"/>
            <c:bubble3D val="0"/>
            <c:spPr>
              <a:solidFill>
                <a:schemeClr val="accent5"/>
              </a:solidFill>
              <a:ln w="25400">
                <a:solidFill>
                  <a:schemeClr val="lt1"/>
                </a:solidFill>
              </a:ln>
              <a:effectLst/>
              <a:sp3d contourW="25400">
                <a:contourClr>
                  <a:schemeClr val="lt1"/>
                </a:contourClr>
              </a:sp3d>
            </c:spPr>
            <c:extLst>
              <c:ext xmlns:c16="http://schemas.microsoft.com/office/drawing/2014/chart" uri="{C3380CC4-5D6E-409C-BE32-E72D297353CC}">
                <c16:uniqueId val="{00000009-ABC4-47F5-A85F-3F0A15414D15}"/>
              </c:ext>
            </c:extLst>
          </c:dPt>
          <c:dLbls>
            <c:dLbl>
              <c:idx val="1"/>
              <c:layout>
                <c:manualLayout>
                  <c:x val="-6.488198630836825E-2"/>
                  <c:y val="-0.38271588688319147"/>
                </c:manualLayout>
              </c:layout>
              <c:spPr>
                <a:solidFill>
                  <a:srgbClr val="FFFFFE"/>
                </a:solidFill>
                <a:ln>
                  <a:solidFill>
                    <a:srgbClr val="3C3C3B">
                      <a:lumMod val="25000"/>
                      <a:lumOff val="75000"/>
                    </a:srgbClr>
                  </a:solidFill>
                </a:ln>
                <a:effectLst/>
              </c:spPr>
              <c:txPr>
                <a:bodyPr rot="0" spcFirstLastPara="1" vertOverflow="clip" horzOverflow="clip" vert="horz" wrap="square" lIns="38100" tIns="19050" rIns="38100" bIns="19050" anchor="ctr" anchorCtr="1">
                  <a:spAutoFit/>
                </a:bodyPr>
                <a:lstStyle/>
                <a:p>
                  <a:pPr>
                    <a:defRPr sz="1600" b="1" i="0" u="none" strike="noStrike" kern="1200" baseline="0">
                      <a:solidFill>
                        <a:srgbClr val="FF0000"/>
                      </a:solidFill>
                      <a:latin typeface="+mn-lt"/>
                      <a:ea typeface="+mn-ea"/>
                      <a:cs typeface="+mn-cs"/>
                    </a:defRPr>
                  </a:pPr>
                  <a:endParaRPr lang="ja-JP"/>
                </a:p>
              </c:txPr>
              <c:dLblPos val="bestFit"/>
              <c:showLegendKey val="0"/>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ext>
                <c:ext xmlns:c16="http://schemas.microsoft.com/office/drawing/2014/chart" uri="{C3380CC4-5D6E-409C-BE32-E72D297353CC}">
                  <c16:uniqueId val="{00000003-BCD8-4FF0-B3F7-05A05FD77A54}"/>
                </c:ext>
              </c:extLst>
            </c:dLbl>
            <c:dLbl>
              <c:idx val="2"/>
              <c:spPr>
                <a:solidFill>
                  <a:srgbClr val="FF0000"/>
                </a:solidFill>
                <a:ln>
                  <a:solidFill>
                    <a:srgbClr val="3C3C3B">
                      <a:lumMod val="25000"/>
                      <a:lumOff val="75000"/>
                    </a:srgbClr>
                  </a:solidFill>
                </a:ln>
                <a:effectLst/>
              </c:spPr>
              <c:txPr>
                <a:bodyPr rot="0" spcFirstLastPara="1" vertOverflow="clip" horzOverflow="clip" vert="horz" wrap="square" lIns="38100" tIns="19050" rIns="38100" bIns="19050" anchor="ctr" anchorCtr="1">
                  <a:spAutoFit/>
                </a:bodyPr>
                <a:lstStyle/>
                <a:p>
                  <a:pPr>
                    <a:defRPr sz="1800" b="1" i="0" u="none" strike="noStrike" kern="1200" baseline="0">
                      <a:solidFill>
                        <a:schemeClr val="bg1"/>
                      </a:solidFill>
                      <a:latin typeface="+mn-lt"/>
                      <a:ea typeface="+mn-ea"/>
                      <a:cs typeface="+mn-cs"/>
                    </a:defRPr>
                  </a:pPr>
                  <a:endParaRPr lang="ja-JP"/>
                </a:p>
              </c:txPr>
              <c:dLblPos val="outEnd"/>
              <c:showLegendKey val="0"/>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ext>
                <c:ext xmlns:c16="http://schemas.microsoft.com/office/drawing/2014/chart" uri="{C3380CC4-5D6E-409C-BE32-E72D297353CC}">
                  <c16:uniqueId val="{00000005-BCD8-4FF0-B3F7-05A05FD77A54}"/>
                </c:ext>
              </c:extLst>
            </c:dLbl>
            <c:spPr>
              <a:solidFill>
                <a:srgbClr val="FFFFFE"/>
              </a:solidFill>
              <a:ln>
                <a:solidFill>
                  <a:srgbClr val="3C3C3B">
                    <a:lumMod val="25000"/>
                    <a:lumOff val="75000"/>
                  </a:srgbClr>
                </a:solidFill>
              </a:ln>
              <a:effectLst/>
            </c:spPr>
            <c:txPr>
              <a:bodyPr rot="0" spcFirstLastPara="1" vertOverflow="clip" horzOverflow="clip" vert="horz" wrap="square" lIns="38100" tIns="19050" rIns="38100" bIns="19050" anchor="ctr" anchorCtr="1">
                <a:spAutoFit/>
              </a:bodyPr>
              <a:lstStyle/>
              <a:p>
                <a:pPr>
                  <a:defRPr sz="1197" b="0" i="0" u="none" strike="noStrike" kern="1200" baseline="0">
                    <a:solidFill>
                      <a:schemeClr val="dk1">
                        <a:lumMod val="65000"/>
                        <a:lumOff val="35000"/>
                      </a:schemeClr>
                    </a:solidFill>
                    <a:latin typeface="+mn-lt"/>
                    <a:ea typeface="+mn-ea"/>
                    <a:cs typeface="+mn-cs"/>
                  </a:defRPr>
                </a:pPr>
                <a:endParaRPr lang="ja-JP"/>
              </a:p>
            </c:txPr>
            <c:dLblPos val="outEnd"/>
            <c:showLegendKey val="0"/>
            <c:showVal val="0"/>
            <c:showCatName val="1"/>
            <c:showSerName val="0"/>
            <c:showPercent val="1"/>
            <c:showBubbleSize val="0"/>
            <c:showLeaderLines val="0"/>
            <c:extLst>
              <c:ext xmlns:c15="http://schemas.microsoft.com/office/drawing/2012/chart" uri="{CE6537A1-D6FC-4f65-9D91-7224C49458BB}">
                <c15:spPr xmlns:c15="http://schemas.microsoft.com/office/drawing/2012/chart">
                  <a:prstGeom prst="wedgeRectCallout">
                    <a:avLst/>
                  </a:prstGeom>
                  <a:noFill/>
                  <a:ln>
                    <a:noFill/>
                  </a:ln>
                </c15:spPr>
              </c:ext>
            </c:extLst>
          </c:dLbls>
          <c:cat>
            <c:strRef>
              <c:f>Sheet1!$A$2:$A$6</c:f>
              <c:strCache>
                <c:ptCount val="5"/>
                <c:pt idx="0">
                  <c:v>A-2</c:v>
                </c:pt>
                <c:pt idx="1">
                  <c:v>B-1</c:v>
                </c:pt>
                <c:pt idx="2">
                  <c:v>B-2</c:v>
                </c:pt>
                <c:pt idx="3">
                  <c:v>B-3</c:v>
                </c:pt>
                <c:pt idx="4">
                  <c:v>穴埋</c:v>
                </c:pt>
              </c:strCache>
            </c:strRef>
          </c:cat>
          <c:val>
            <c:numRef>
              <c:f>Sheet1!$B$2:$B$6</c:f>
              <c:numCache>
                <c:formatCode>General</c:formatCode>
                <c:ptCount val="5"/>
                <c:pt idx="0">
                  <c:v>29</c:v>
                </c:pt>
                <c:pt idx="1">
                  <c:v>111</c:v>
                </c:pt>
                <c:pt idx="2">
                  <c:v>64</c:v>
                </c:pt>
                <c:pt idx="3">
                  <c:v>13</c:v>
                </c:pt>
                <c:pt idx="4">
                  <c:v>103</c:v>
                </c:pt>
              </c:numCache>
            </c:numRef>
          </c:val>
          <c:extLst>
            <c:ext xmlns:c16="http://schemas.microsoft.com/office/drawing/2014/chart" uri="{C3380CC4-5D6E-409C-BE32-E72D297353CC}">
              <c16:uniqueId val="{00000000-18DA-46C0-9AD7-26DBD0029425}"/>
            </c:ext>
          </c:extLst>
        </c:ser>
        <c:dLbls>
          <c:showLegendKey val="0"/>
          <c:showVal val="0"/>
          <c:showCatName val="0"/>
          <c:showSerName val="0"/>
          <c:showPercent val="0"/>
          <c:showBubbleSize val="0"/>
          <c:showLeaderLines val="0"/>
        </c:dLbls>
      </c:pie3D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layout>
        <c:manualLayout>
          <c:xMode val="edge"/>
          <c:yMode val="edge"/>
          <c:x val="0.28674102125268214"/>
          <c:y val="0.14841891886149125"/>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solidFill>
              <a:latin typeface="+mn-lt"/>
              <a:ea typeface="+mn-ea"/>
              <a:cs typeface="+mn-cs"/>
            </a:defRPr>
          </a:pPr>
          <a:endParaRPr lang="ja-JP"/>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Sheet1!$B$1</c:f>
              <c:strCache>
                <c:ptCount val="1"/>
                <c:pt idx="0">
                  <c:v>2018年</c:v>
                </c:pt>
              </c:strCache>
            </c:strRef>
          </c:tx>
          <c:dPt>
            <c:idx val="0"/>
            <c:bubble3D val="0"/>
            <c:spPr>
              <a:solidFill>
                <a:schemeClr val="accent1"/>
              </a:solidFill>
              <a:ln w="25400">
                <a:solidFill>
                  <a:schemeClr val="lt1"/>
                </a:solidFill>
              </a:ln>
              <a:effectLst/>
              <a:sp3d contourW="25400">
                <a:contourClr>
                  <a:schemeClr val="lt1"/>
                </a:contourClr>
              </a:sp3d>
            </c:spPr>
            <c:extLst>
              <c:ext xmlns:c16="http://schemas.microsoft.com/office/drawing/2014/chart" uri="{C3380CC4-5D6E-409C-BE32-E72D297353CC}">
                <c16:uniqueId val="{00000003-0335-422E-933C-9F3F5A6C2020}"/>
              </c:ext>
            </c:extLst>
          </c:dPt>
          <c:dPt>
            <c:idx val="1"/>
            <c:bubble3D val="0"/>
            <c:spPr>
              <a:solidFill>
                <a:schemeClr val="accent2"/>
              </a:solidFill>
              <a:ln w="25400">
                <a:solidFill>
                  <a:schemeClr val="lt1"/>
                </a:solidFill>
              </a:ln>
              <a:effectLst/>
              <a:sp3d contourW="25400">
                <a:contourClr>
                  <a:schemeClr val="lt1"/>
                </a:contourClr>
              </a:sp3d>
            </c:spPr>
            <c:extLst>
              <c:ext xmlns:c16="http://schemas.microsoft.com/office/drawing/2014/chart" uri="{C3380CC4-5D6E-409C-BE32-E72D297353CC}">
                <c16:uniqueId val="{00000003-B5E7-4B3D-8DCC-E322CABD5ABB}"/>
              </c:ext>
            </c:extLst>
          </c:dPt>
          <c:dPt>
            <c:idx val="2"/>
            <c:bubble3D val="0"/>
            <c:spPr>
              <a:solidFill>
                <a:schemeClr val="accent3"/>
              </a:solidFill>
              <a:ln w="25400">
                <a:solidFill>
                  <a:schemeClr val="lt1"/>
                </a:solidFill>
              </a:ln>
              <a:effectLst/>
              <a:sp3d contourW="25400">
                <a:contourClr>
                  <a:schemeClr val="lt1"/>
                </a:contourClr>
              </a:sp3d>
            </c:spPr>
            <c:extLst>
              <c:ext xmlns:c16="http://schemas.microsoft.com/office/drawing/2014/chart" uri="{C3380CC4-5D6E-409C-BE32-E72D297353CC}">
                <c16:uniqueId val="{00000005-B5E7-4B3D-8DCC-E322CABD5ABB}"/>
              </c:ext>
            </c:extLst>
          </c:dPt>
          <c:dPt>
            <c:idx val="3"/>
            <c:bubble3D val="0"/>
            <c:spPr>
              <a:solidFill>
                <a:schemeClr val="accent4"/>
              </a:solidFill>
              <a:ln w="25400">
                <a:solidFill>
                  <a:schemeClr val="lt1"/>
                </a:solidFill>
              </a:ln>
              <a:effectLst/>
              <a:sp3d contourW="25400">
                <a:contourClr>
                  <a:schemeClr val="lt1"/>
                </a:contourClr>
              </a:sp3d>
            </c:spPr>
            <c:extLst>
              <c:ext xmlns:c16="http://schemas.microsoft.com/office/drawing/2014/chart" uri="{C3380CC4-5D6E-409C-BE32-E72D297353CC}">
                <c16:uniqueId val="{00000007-D972-45D3-9413-738E62AFA739}"/>
              </c:ext>
            </c:extLst>
          </c:dPt>
          <c:dPt>
            <c:idx val="4"/>
            <c:bubble3D val="0"/>
            <c:spPr>
              <a:solidFill>
                <a:schemeClr val="accent5"/>
              </a:solidFill>
              <a:ln w="25400">
                <a:solidFill>
                  <a:schemeClr val="lt1"/>
                </a:solidFill>
              </a:ln>
              <a:effectLst/>
              <a:sp3d contourW="25400">
                <a:contourClr>
                  <a:schemeClr val="lt1"/>
                </a:contourClr>
              </a:sp3d>
            </c:spPr>
            <c:extLst>
              <c:ext xmlns:c16="http://schemas.microsoft.com/office/drawing/2014/chart" uri="{C3380CC4-5D6E-409C-BE32-E72D297353CC}">
                <c16:uniqueId val="{00000007-B5E7-4B3D-8DCC-E322CABD5ABB}"/>
              </c:ext>
            </c:extLst>
          </c:dPt>
          <c:dLbls>
            <c:dLbl>
              <c:idx val="0"/>
              <c:layout>
                <c:manualLayout>
                  <c:x val="2.4330744865638017E-2"/>
                  <c:y val="-4.9472972953830442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0335-422E-933C-9F3F5A6C2020}"/>
                </c:ext>
              </c:extLst>
            </c:dLbl>
            <c:dLbl>
              <c:idx val="1"/>
              <c:layout>
                <c:manualLayout>
                  <c:x val="-1.2165372432819045E-2"/>
                  <c:y val="-0.27435012274396875"/>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B5E7-4B3D-8DCC-E322CABD5ABB}"/>
                </c:ext>
              </c:extLst>
            </c:dLbl>
            <c:dLbl>
              <c:idx val="4"/>
              <c:layout>
                <c:manualLayout>
                  <c:x val="-1.2165372432819064E-2"/>
                  <c:y val="-8.5453316920252542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7-B5E7-4B3D-8DCC-E322CABD5ABB}"/>
                </c:ext>
              </c:extLst>
            </c:dLbl>
            <c:spPr>
              <a:solidFill>
                <a:srgbClr val="FFFFFE"/>
              </a:solidFill>
              <a:ln>
                <a:solidFill>
                  <a:srgbClr val="3C3C3B">
                    <a:lumMod val="25000"/>
                    <a:lumOff val="75000"/>
                  </a:srgbClr>
                </a:solidFill>
              </a:ln>
              <a:effectLst/>
            </c:spPr>
            <c:txPr>
              <a:bodyPr rot="0" spcFirstLastPara="1" vertOverflow="clip" horzOverflow="clip" vert="horz" wrap="square" lIns="38100" tIns="19050" rIns="38100" bIns="19050" anchor="ctr" anchorCtr="1">
                <a:spAutoFit/>
              </a:bodyPr>
              <a:lstStyle/>
              <a:p>
                <a:pPr>
                  <a:defRPr sz="1197" b="0" i="0" u="none" strike="noStrike" kern="1200" baseline="0">
                    <a:solidFill>
                      <a:schemeClr val="dk1">
                        <a:lumMod val="65000"/>
                        <a:lumOff val="35000"/>
                      </a:schemeClr>
                    </a:solidFill>
                    <a:latin typeface="+mn-lt"/>
                    <a:ea typeface="+mn-ea"/>
                    <a:cs typeface="+mn-cs"/>
                  </a:defRPr>
                </a:pPr>
                <a:endParaRPr lang="ja-JP"/>
              </a:p>
            </c:txPr>
            <c:dLblPos val="outEnd"/>
            <c:showLegendKey val="0"/>
            <c:showVal val="0"/>
            <c:showCatName val="1"/>
            <c:showSerName val="0"/>
            <c:showPercent val="1"/>
            <c:showBubbleSize val="0"/>
            <c:showLeaderLines val="0"/>
            <c:extLst>
              <c:ext xmlns:c15="http://schemas.microsoft.com/office/drawing/2012/chart" uri="{CE6537A1-D6FC-4f65-9D91-7224C49458BB}">
                <c15:spPr xmlns:c15="http://schemas.microsoft.com/office/drawing/2012/chart">
                  <a:prstGeom prst="wedgeRectCallout">
                    <a:avLst/>
                  </a:prstGeom>
                  <a:noFill/>
                  <a:ln>
                    <a:noFill/>
                  </a:ln>
                </c15:spPr>
              </c:ext>
            </c:extLst>
          </c:dLbls>
          <c:cat>
            <c:strRef>
              <c:f>Sheet1!$A$2:$A$6</c:f>
              <c:strCache>
                <c:ptCount val="5"/>
                <c:pt idx="0">
                  <c:v>A-2</c:v>
                </c:pt>
                <c:pt idx="1">
                  <c:v>B-1</c:v>
                </c:pt>
                <c:pt idx="2">
                  <c:v>B-2</c:v>
                </c:pt>
                <c:pt idx="3">
                  <c:v>B-3</c:v>
                </c:pt>
                <c:pt idx="4">
                  <c:v>穴埋</c:v>
                </c:pt>
              </c:strCache>
            </c:strRef>
          </c:cat>
          <c:val>
            <c:numRef>
              <c:f>Sheet1!$B$2:$B$6</c:f>
              <c:numCache>
                <c:formatCode>General</c:formatCode>
                <c:ptCount val="5"/>
                <c:pt idx="0">
                  <c:v>45</c:v>
                </c:pt>
                <c:pt idx="1">
                  <c:v>127</c:v>
                </c:pt>
                <c:pt idx="2">
                  <c:v>70</c:v>
                </c:pt>
                <c:pt idx="3">
                  <c:v>9</c:v>
                </c:pt>
                <c:pt idx="4">
                  <c:v>93</c:v>
                </c:pt>
              </c:numCache>
            </c:numRef>
          </c:val>
          <c:extLst>
            <c:ext xmlns:c16="http://schemas.microsoft.com/office/drawing/2014/chart" uri="{C3380CC4-5D6E-409C-BE32-E72D297353CC}">
              <c16:uniqueId val="{00000000-0335-422E-933C-9F3F5A6C2020}"/>
            </c:ext>
          </c:extLst>
        </c:ser>
        <c:dLbls>
          <c:dLblPos val="ctr"/>
          <c:showLegendKey val="0"/>
          <c:showVal val="1"/>
          <c:showCatName val="0"/>
          <c:showSerName val="0"/>
          <c:showPercent val="0"/>
          <c:showBubbleSize val="0"/>
          <c:showLeaderLines val="0"/>
        </c:dLbls>
      </c:pie3D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layout>
        <c:manualLayout>
          <c:xMode val="edge"/>
          <c:yMode val="edge"/>
          <c:x val="0.22996928323285992"/>
          <c:y val="0.14516809502465883"/>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solidFill>
              <a:latin typeface="+mn-lt"/>
              <a:ea typeface="+mn-ea"/>
              <a:cs typeface="+mn-cs"/>
            </a:defRPr>
          </a:pPr>
          <a:endParaRPr lang="ja-JP"/>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Sheet1!$B$1</c:f>
              <c:strCache>
                <c:ptCount val="1"/>
                <c:pt idx="0">
                  <c:v>2020年</c:v>
                </c:pt>
              </c:strCache>
            </c:strRef>
          </c:tx>
          <c:dPt>
            <c:idx val="0"/>
            <c:bubble3D val="0"/>
            <c:spPr>
              <a:solidFill>
                <a:schemeClr val="accent1"/>
              </a:solidFill>
              <a:ln w="25400">
                <a:solidFill>
                  <a:schemeClr val="lt1"/>
                </a:solidFill>
              </a:ln>
              <a:effectLst/>
              <a:sp3d contourW="25400">
                <a:contourClr>
                  <a:schemeClr val="lt1"/>
                </a:contourClr>
              </a:sp3d>
            </c:spPr>
            <c:extLst>
              <c:ext xmlns:c16="http://schemas.microsoft.com/office/drawing/2014/chart" uri="{C3380CC4-5D6E-409C-BE32-E72D297353CC}">
                <c16:uniqueId val="{00000001-8668-4330-B248-0058FCA77E2F}"/>
              </c:ext>
            </c:extLst>
          </c:dPt>
          <c:dPt>
            <c:idx val="1"/>
            <c:bubble3D val="0"/>
            <c:spPr>
              <a:solidFill>
                <a:schemeClr val="accent2"/>
              </a:solidFill>
              <a:ln w="25400">
                <a:solidFill>
                  <a:schemeClr val="lt1"/>
                </a:solidFill>
              </a:ln>
              <a:effectLst/>
              <a:sp3d contourW="25400">
                <a:contourClr>
                  <a:schemeClr val="lt1"/>
                </a:contourClr>
              </a:sp3d>
            </c:spPr>
            <c:extLst>
              <c:ext xmlns:c16="http://schemas.microsoft.com/office/drawing/2014/chart" uri="{C3380CC4-5D6E-409C-BE32-E72D297353CC}">
                <c16:uniqueId val="{00000003-8668-4330-B248-0058FCA77E2F}"/>
              </c:ext>
            </c:extLst>
          </c:dPt>
          <c:dPt>
            <c:idx val="2"/>
            <c:bubble3D val="0"/>
            <c:spPr>
              <a:solidFill>
                <a:schemeClr val="accent3"/>
              </a:solidFill>
              <a:ln w="25400">
                <a:solidFill>
                  <a:schemeClr val="lt1"/>
                </a:solidFill>
              </a:ln>
              <a:effectLst/>
              <a:sp3d contourW="25400">
                <a:contourClr>
                  <a:schemeClr val="lt1"/>
                </a:contourClr>
              </a:sp3d>
            </c:spPr>
            <c:extLst>
              <c:ext xmlns:c16="http://schemas.microsoft.com/office/drawing/2014/chart" uri="{C3380CC4-5D6E-409C-BE32-E72D297353CC}">
                <c16:uniqueId val="{00000005-8668-4330-B248-0058FCA77E2F}"/>
              </c:ext>
            </c:extLst>
          </c:dPt>
          <c:dPt>
            <c:idx val="3"/>
            <c:bubble3D val="0"/>
            <c:spPr>
              <a:solidFill>
                <a:schemeClr val="accent4"/>
              </a:solidFill>
              <a:ln w="25400">
                <a:solidFill>
                  <a:schemeClr val="lt1"/>
                </a:solidFill>
              </a:ln>
              <a:effectLst/>
              <a:sp3d contourW="25400">
                <a:contourClr>
                  <a:schemeClr val="lt1"/>
                </a:contourClr>
              </a:sp3d>
            </c:spPr>
            <c:extLst>
              <c:ext xmlns:c16="http://schemas.microsoft.com/office/drawing/2014/chart" uri="{C3380CC4-5D6E-409C-BE32-E72D297353CC}">
                <c16:uniqueId val="{00000007-88BB-4D79-9A34-D4227A4FFE66}"/>
              </c:ext>
            </c:extLst>
          </c:dPt>
          <c:dPt>
            <c:idx val="4"/>
            <c:bubble3D val="0"/>
            <c:spPr>
              <a:solidFill>
                <a:schemeClr val="accent5"/>
              </a:solidFill>
              <a:ln w="25400">
                <a:solidFill>
                  <a:schemeClr val="lt1"/>
                </a:solidFill>
              </a:ln>
              <a:effectLst/>
              <a:sp3d contourW="25400">
                <a:contourClr>
                  <a:schemeClr val="lt1"/>
                </a:contourClr>
              </a:sp3d>
            </c:spPr>
            <c:extLst>
              <c:ext xmlns:c16="http://schemas.microsoft.com/office/drawing/2014/chart" uri="{C3380CC4-5D6E-409C-BE32-E72D297353CC}">
                <c16:uniqueId val="{00000009-88BB-4D79-9A34-D4227A4FFE66}"/>
              </c:ext>
            </c:extLst>
          </c:dPt>
          <c:dLbls>
            <c:dLbl>
              <c:idx val="1"/>
              <c:layout>
                <c:manualLayout>
                  <c:x val="-4.460636558700317E-2"/>
                  <c:y val="-0.14956712820722426"/>
                </c:manualLayout>
              </c:layout>
              <c:spPr>
                <a:solidFill>
                  <a:srgbClr val="FFFFFE"/>
                </a:solidFill>
                <a:ln>
                  <a:solidFill>
                    <a:srgbClr val="3C3C3B">
                      <a:lumMod val="25000"/>
                      <a:lumOff val="75000"/>
                    </a:srgbClr>
                  </a:solidFill>
                </a:ln>
                <a:effectLst/>
              </c:spPr>
              <c:txPr>
                <a:bodyPr rot="0" spcFirstLastPara="1" vertOverflow="clip" horzOverflow="clip" vert="horz" wrap="square" lIns="38100" tIns="19050" rIns="38100" bIns="19050" anchor="ctr" anchorCtr="1">
                  <a:spAutoFit/>
                </a:bodyPr>
                <a:lstStyle/>
                <a:p>
                  <a:pPr>
                    <a:defRPr sz="1800" b="1" i="0" u="none" strike="noStrike" kern="1200" baseline="0">
                      <a:solidFill>
                        <a:srgbClr val="FF0000"/>
                      </a:solidFill>
                      <a:latin typeface="+mn-lt"/>
                      <a:ea typeface="+mn-ea"/>
                      <a:cs typeface="+mn-cs"/>
                    </a:defRPr>
                  </a:pPr>
                  <a:endParaRPr lang="ja-JP"/>
                </a:p>
              </c:txPr>
              <c:dLblPos val="bestFit"/>
              <c:showLegendKey val="0"/>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ext>
                <c:ext xmlns:c16="http://schemas.microsoft.com/office/drawing/2014/chart" uri="{C3380CC4-5D6E-409C-BE32-E72D297353CC}">
                  <c16:uniqueId val="{00000003-8668-4330-B248-0058FCA77E2F}"/>
                </c:ext>
              </c:extLst>
            </c:dLbl>
            <c:dLbl>
              <c:idx val="2"/>
              <c:spPr>
                <a:solidFill>
                  <a:srgbClr val="FF0000"/>
                </a:solidFill>
                <a:ln>
                  <a:solidFill>
                    <a:srgbClr val="3C3C3B">
                      <a:lumMod val="25000"/>
                      <a:lumOff val="75000"/>
                    </a:srgbClr>
                  </a:solidFill>
                </a:ln>
                <a:effectLst/>
              </c:spPr>
              <c:txPr>
                <a:bodyPr rot="0" spcFirstLastPara="1" vertOverflow="clip" horzOverflow="clip" vert="horz" wrap="square" lIns="38100" tIns="19050" rIns="38100" bIns="19050" anchor="ctr" anchorCtr="1">
                  <a:spAutoFit/>
                </a:bodyPr>
                <a:lstStyle/>
                <a:p>
                  <a:pPr>
                    <a:defRPr sz="1800" b="1" i="0" u="none" strike="noStrike" kern="1200" baseline="0">
                      <a:solidFill>
                        <a:schemeClr val="bg1"/>
                      </a:solidFill>
                      <a:latin typeface="+mn-lt"/>
                      <a:ea typeface="+mn-ea"/>
                      <a:cs typeface="+mn-cs"/>
                    </a:defRPr>
                  </a:pPr>
                  <a:endParaRPr lang="ja-JP"/>
                </a:p>
              </c:txPr>
              <c:dLblPos val="outEnd"/>
              <c:showLegendKey val="0"/>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ext>
                <c:ext xmlns:c16="http://schemas.microsoft.com/office/drawing/2014/chart" uri="{C3380CC4-5D6E-409C-BE32-E72D297353CC}">
                  <c16:uniqueId val="{00000005-8668-4330-B248-0058FCA77E2F}"/>
                </c:ext>
              </c:extLst>
            </c:dLbl>
            <c:spPr>
              <a:solidFill>
                <a:srgbClr val="FFFFFE"/>
              </a:solidFill>
              <a:ln>
                <a:solidFill>
                  <a:srgbClr val="3C3C3B">
                    <a:lumMod val="25000"/>
                    <a:lumOff val="75000"/>
                  </a:srgbClr>
                </a:solidFill>
              </a:ln>
              <a:effectLst/>
            </c:spPr>
            <c:txPr>
              <a:bodyPr rot="0" spcFirstLastPara="1" vertOverflow="clip" horzOverflow="clip" vert="horz" wrap="square" lIns="38100" tIns="19050" rIns="38100" bIns="19050" anchor="ctr" anchorCtr="1">
                <a:spAutoFit/>
              </a:bodyPr>
              <a:lstStyle/>
              <a:p>
                <a:pPr>
                  <a:defRPr sz="1197" b="0" i="0" u="none" strike="noStrike" kern="1200" baseline="0">
                    <a:solidFill>
                      <a:schemeClr val="dk1">
                        <a:lumMod val="65000"/>
                        <a:lumOff val="35000"/>
                      </a:schemeClr>
                    </a:solidFill>
                    <a:latin typeface="+mn-lt"/>
                    <a:ea typeface="+mn-ea"/>
                    <a:cs typeface="+mn-cs"/>
                  </a:defRPr>
                </a:pPr>
                <a:endParaRPr lang="ja-JP"/>
              </a:p>
            </c:txPr>
            <c:dLblPos val="outEnd"/>
            <c:showLegendKey val="0"/>
            <c:showVal val="0"/>
            <c:showCatName val="1"/>
            <c:showSerName val="0"/>
            <c:showPercent val="1"/>
            <c:showBubbleSize val="0"/>
            <c:showLeaderLines val="0"/>
            <c:extLst>
              <c:ext xmlns:c15="http://schemas.microsoft.com/office/drawing/2012/chart" uri="{CE6537A1-D6FC-4f65-9D91-7224C49458BB}">
                <c15:spPr xmlns:c15="http://schemas.microsoft.com/office/drawing/2012/chart">
                  <a:prstGeom prst="wedgeRectCallout">
                    <a:avLst/>
                  </a:prstGeom>
                  <a:noFill/>
                  <a:ln>
                    <a:noFill/>
                  </a:ln>
                </c15:spPr>
              </c:ext>
            </c:extLst>
          </c:dLbls>
          <c:cat>
            <c:strRef>
              <c:f>Sheet1!$A$2:$A$6</c:f>
              <c:strCache>
                <c:ptCount val="5"/>
                <c:pt idx="0">
                  <c:v>A-2</c:v>
                </c:pt>
                <c:pt idx="1">
                  <c:v>B-1</c:v>
                </c:pt>
                <c:pt idx="2">
                  <c:v>B-2</c:v>
                </c:pt>
                <c:pt idx="3">
                  <c:v>B-3</c:v>
                </c:pt>
                <c:pt idx="4">
                  <c:v>穴埋</c:v>
                </c:pt>
              </c:strCache>
            </c:strRef>
          </c:cat>
          <c:val>
            <c:numRef>
              <c:f>Sheet1!$B$2:$B$6</c:f>
              <c:numCache>
                <c:formatCode>General</c:formatCode>
                <c:ptCount val="5"/>
                <c:pt idx="0">
                  <c:v>28</c:v>
                </c:pt>
                <c:pt idx="1">
                  <c:v>88</c:v>
                </c:pt>
                <c:pt idx="2">
                  <c:v>97</c:v>
                </c:pt>
                <c:pt idx="3">
                  <c:v>10</c:v>
                </c:pt>
                <c:pt idx="4">
                  <c:v>101</c:v>
                </c:pt>
              </c:numCache>
            </c:numRef>
          </c:val>
          <c:extLst>
            <c:ext xmlns:c16="http://schemas.microsoft.com/office/drawing/2014/chart" uri="{C3380CC4-5D6E-409C-BE32-E72D297353CC}">
              <c16:uniqueId val="{00000006-8668-4330-B248-0058FCA77E2F}"/>
            </c:ext>
          </c:extLst>
        </c:ser>
        <c:dLbls>
          <c:showLegendKey val="0"/>
          <c:showVal val="0"/>
          <c:showCatName val="0"/>
          <c:showSerName val="0"/>
          <c:showPercent val="0"/>
          <c:showBubbleSize val="0"/>
          <c:showLeaderLines val="0"/>
        </c:dLbls>
      </c:pie3D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dLbls>
          <c:dLblPos val="outEnd"/>
          <c:showLegendKey val="0"/>
          <c:showVal val="1"/>
          <c:showCatName val="0"/>
          <c:showSerName val="0"/>
          <c:showPercent val="0"/>
          <c:showBubbleSize val="0"/>
        </c:dLbls>
        <c:gapWidth val="182"/>
        <c:axId val="1119960688"/>
        <c:axId val="1110647856"/>
      </c:barChart>
      <c:catAx>
        <c:axId val="1119960688"/>
        <c:scaling>
          <c:orientation val="minMax"/>
        </c:scaling>
        <c:delete val="0"/>
        <c:axPos val="l"/>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ja-JP"/>
          </a:p>
        </c:txPr>
        <c:crossAx val="1110647856"/>
        <c:crosses val="autoZero"/>
        <c:auto val="1"/>
        <c:lblAlgn val="ctr"/>
        <c:lblOffset val="100"/>
        <c:noMultiLvlLbl val="0"/>
      </c:catAx>
      <c:valAx>
        <c:axId val="1110647856"/>
        <c:scaling>
          <c:orientation val="minMax"/>
        </c:scaling>
        <c:delete val="0"/>
        <c:axPos val="b"/>
        <c:majorGridlines>
          <c:spPr>
            <a:ln w="9525" cap="flat" cmpd="sng" algn="ctr">
              <a:solidFill>
                <a:schemeClr val="tx1"/>
              </a:solidFill>
              <a:round/>
            </a:ln>
            <a:effectLst/>
          </c:spPr>
        </c:majorGridlines>
        <c:numFmt formatCode="0%" sourceLinked="0"/>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ja-JP"/>
          </a:p>
        </c:txPr>
        <c:crossAx val="1119960688"/>
        <c:crosses val="autoZero"/>
        <c:crossBetween val="between"/>
        <c:majorUnit val="0.2"/>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ja-JP" altLang="en-US" sz="2000" b="1" dirty="0">
                <a:solidFill>
                  <a:schemeClr val="tx1"/>
                </a:solidFill>
              </a:rPr>
              <a:t>茨城県の記述問題数の推移</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ja-JP"/>
        </a:p>
      </c:txPr>
    </c:title>
    <c:autoTitleDeleted val="0"/>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stacked"/>
        <c:varyColors val="0"/>
        <c:ser>
          <c:idx val="0"/>
          <c:order val="0"/>
          <c:tx>
            <c:strRef>
              <c:f>Sheet1!$B$1</c:f>
              <c:strCache>
                <c:ptCount val="1"/>
                <c:pt idx="0">
                  <c:v>記述以外</c:v>
                </c:pt>
              </c:strCache>
            </c:strRef>
          </c:tx>
          <c:spPr>
            <a:solidFill>
              <a:schemeClr val="accent1"/>
            </a:solidFill>
            <a:ln>
              <a:noFill/>
            </a:ln>
            <a:effectLst/>
            <a:sp3d/>
          </c:spPr>
          <c:invertIfNegative val="0"/>
          <c:dLbls>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bg1"/>
                    </a:solidFill>
                    <a:latin typeface="+mn-lt"/>
                    <a:ea typeface="+mn-ea"/>
                    <a:cs typeface="+mn-cs"/>
                  </a:defRPr>
                </a:pPr>
                <a:endParaRPr lang="ja-JP"/>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2010年</c:v>
                </c:pt>
                <c:pt idx="1">
                  <c:v>2018年</c:v>
                </c:pt>
                <c:pt idx="2">
                  <c:v>2019年</c:v>
                </c:pt>
                <c:pt idx="3">
                  <c:v>2020年</c:v>
                </c:pt>
              </c:strCache>
            </c:strRef>
          </c:cat>
          <c:val>
            <c:numRef>
              <c:f>Sheet1!$B$2:$B$5</c:f>
              <c:numCache>
                <c:formatCode>General</c:formatCode>
                <c:ptCount val="4"/>
                <c:pt idx="0">
                  <c:v>31</c:v>
                </c:pt>
                <c:pt idx="1">
                  <c:v>43</c:v>
                </c:pt>
                <c:pt idx="2">
                  <c:v>39</c:v>
                </c:pt>
                <c:pt idx="3">
                  <c:v>16</c:v>
                </c:pt>
              </c:numCache>
            </c:numRef>
          </c:val>
          <c:extLst>
            <c:ext xmlns:c16="http://schemas.microsoft.com/office/drawing/2014/chart" uri="{C3380CC4-5D6E-409C-BE32-E72D297353CC}">
              <c16:uniqueId val="{00000000-1D91-44F1-8D45-9F58DB398762}"/>
            </c:ext>
          </c:extLst>
        </c:ser>
        <c:ser>
          <c:idx val="1"/>
          <c:order val="1"/>
          <c:tx>
            <c:strRef>
              <c:f>Sheet1!$C$1</c:f>
              <c:strCache>
                <c:ptCount val="1"/>
                <c:pt idx="0">
                  <c:v>記述</c:v>
                </c:pt>
              </c:strCache>
            </c:strRef>
          </c:tx>
          <c:spPr>
            <a:solidFill>
              <a:schemeClr val="accent2"/>
            </a:solidFill>
            <a:ln>
              <a:noFill/>
            </a:ln>
            <a:effectLst/>
            <a:sp3d/>
          </c:spPr>
          <c:invertIfNegative val="0"/>
          <c:dLbls>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bg1"/>
                    </a:solidFill>
                    <a:latin typeface="+mn-lt"/>
                    <a:ea typeface="+mn-ea"/>
                    <a:cs typeface="+mn-cs"/>
                  </a:defRPr>
                </a:pPr>
                <a:endParaRPr lang="ja-JP"/>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2010年</c:v>
                </c:pt>
                <c:pt idx="1">
                  <c:v>2018年</c:v>
                </c:pt>
                <c:pt idx="2">
                  <c:v>2019年</c:v>
                </c:pt>
                <c:pt idx="3">
                  <c:v>2020年</c:v>
                </c:pt>
              </c:strCache>
            </c:strRef>
          </c:cat>
          <c:val>
            <c:numRef>
              <c:f>Sheet1!$C$2:$C$5</c:f>
              <c:numCache>
                <c:formatCode>General</c:formatCode>
                <c:ptCount val="4"/>
                <c:pt idx="0">
                  <c:v>2</c:v>
                </c:pt>
                <c:pt idx="1">
                  <c:v>3</c:v>
                </c:pt>
                <c:pt idx="2">
                  <c:v>7</c:v>
                </c:pt>
                <c:pt idx="3">
                  <c:v>13</c:v>
                </c:pt>
              </c:numCache>
            </c:numRef>
          </c:val>
          <c:extLst>
            <c:ext xmlns:c16="http://schemas.microsoft.com/office/drawing/2014/chart" uri="{C3380CC4-5D6E-409C-BE32-E72D297353CC}">
              <c16:uniqueId val="{00000001-1D91-44F1-8D45-9F58DB398762}"/>
            </c:ext>
          </c:extLst>
        </c:ser>
        <c:dLbls>
          <c:showLegendKey val="0"/>
          <c:showVal val="1"/>
          <c:showCatName val="0"/>
          <c:showSerName val="0"/>
          <c:showPercent val="0"/>
          <c:showBubbleSize val="0"/>
        </c:dLbls>
        <c:gapWidth val="150"/>
        <c:shape val="box"/>
        <c:axId val="532521760"/>
        <c:axId val="428605824"/>
        <c:axId val="0"/>
      </c:bar3DChart>
      <c:catAx>
        <c:axId val="532521760"/>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ja-JP"/>
          </a:p>
        </c:txPr>
        <c:crossAx val="428605824"/>
        <c:crosses val="autoZero"/>
        <c:auto val="1"/>
        <c:lblAlgn val="ctr"/>
        <c:lblOffset val="100"/>
        <c:noMultiLvlLbl val="0"/>
      </c:catAx>
      <c:valAx>
        <c:axId val="42860582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ja-JP"/>
          </a:p>
        </c:txPr>
        <c:crossAx val="53252176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ja-JP"/>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000" b="1" i="0" u="none" strike="noStrike" kern="1200" spc="0" baseline="0">
                <a:solidFill>
                  <a:schemeClr val="tx1"/>
                </a:solidFill>
                <a:latin typeface="+mn-lt"/>
                <a:ea typeface="+mn-ea"/>
                <a:cs typeface="+mn-cs"/>
              </a:defRPr>
            </a:pPr>
            <a:r>
              <a:rPr lang="ja-JP" altLang="en-US" sz="2000" b="1" dirty="0">
                <a:solidFill>
                  <a:schemeClr val="tx1"/>
                </a:solidFill>
              </a:rPr>
              <a:t>石川県の記述問題数の推移</a:t>
            </a:r>
          </a:p>
        </c:rich>
      </c:tx>
      <c:overlay val="0"/>
      <c:spPr>
        <a:noFill/>
        <a:ln>
          <a:noFill/>
        </a:ln>
        <a:effectLst/>
      </c:spPr>
      <c:txPr>
        <a:bodyPr rot="0" spcFirstLastPara="1" vertOverflow="ellipsis" vert="horz" wrap="square" anchor="ctr" anchorCtr="1"/>
        <a:lstStyle/>
        <a:p>
          <a:pPr>
            <a:defRPr sz="2000" b="1" i="0" u="none" strike="noStrike" kern="1200" spc="0" baseline="0">
              <a:solidFill>
                <a:schemeClr val="tx1"/>
              </a:solidFill>
              <a:latin typeface="+mn-lt"/>
              <a:ea typeface="+mn-ea"/>
              <a:cs typeface="+mn-cs"/>
            </a:defRPr>
          </a:pPr>
          <a:endParaRPr lang="ja-JP"/>
        </a:p>
      </c:txPr>
    </c:title>
    <c:autoTitleDeleted val="0"/>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stacked"/>
        <c:varyColors val="0"/>
        <c:ser>
          <c:idx val="0"/>
          <c:order val="0"/>
          <c:tx>
            <c:strRef>
              <c:f>Sheet1!$B$1</c:f>
              <c:strCache>
                <c:ptCount val="1"/>
                <c:pt idx="0">
                  <c:v>記述以外</c:v>
                </c:pt>
              </c:strCache>
            </c:strRef>
          </c:tx>
          <c:spPr>
            <a:solidFill>
              <a:schemeClr val="accent1"/>
            </a:solidFill>
            <a:ln>
              <a:noFill/>
            </a:ln>
            <a:effectLst/>
            <a:sp3d/>
          </c:spPr>
          <c:invertIfNegative val="0"/>
          <c:dLbls>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bg1"/>
                    </a:solidFill>
                    <a:latin typeface="+mn-lt"/>
                    <a:ea typeface="+mn-ea"/>
                    <a:cs typeface="+mn-cs"/>
                  </a:defRPr>
                </a:pPr>
                <a:endParaRPr lang="ja-JP"/>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2018年</c:v>
                </c:pt>
                <c:pt idx="1">
                  <c:v>2019年</c:v>
                </c:pt>
                <c:pt idx="2">
                  <c:v>2020年</c:v>
                </c:pt>
              </c:strCache>
            </c:strRef>
          </c:cat>
          <c:val>
            <c:numRef>
              <c:f>Sheet1!$B$2:$B$4</c:f>
              <c:numCache>
                <c:formatCode>General</c:formatCode>
                <c:ptCount val="3"/>
                <c:pt idx="0">
                  <c:v>33</c:v>
                </c:pt>
                <c:pt idx="1">
                  <c:v>35</c:v>
                </c:pt>
                <c:pt idx="2">
                  <c:v>37</c:v>
                </c:pt>
              </c:numCache>
            </c:numRef>
          </c:val>
          <c:extLst>
            <c:ext xmlns:c16="http://schemas.microsoft.com/office/drawing/2014/chart" uri="{C3380CC4-5D6E-409C-BE32-E72D297353CC}">
              <c16:uniqueId val="{00000000-1D91-44F1-8D45-9F58DB398762}"/>
            </c:ext>
          </c:extLst>
        </c:ser>
        <c:ser>
          <c:idx val="1"/>
          <c:order val="1"/>
          <c:tx>
            <c:strRef>
              <c:f>Sheet1!$C$1</c:f>
              <c:strCache>
                <c:ptCount val="1"/>
                <c:pt idx="0">
                  <c:v>B－2問題</c:v>
                </c:pt>
              </c:strCache>
            </c:strRef>
          </c:tx>
          <c:spPr>
            <a:solidFill>
              <a:schemeClr val="accent2"/>
            </a:solidFill>
            <a:ln>
              <a:noFill/>
            </a:ln>
            <a:effectLst/>
            <a:sp3d/>
          </c:spPr>
          <c:invertIfNegative val="0"/>
          <c:dLbls>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bg1"/>
                    </a:solidFill>
                    <a:latin typeface="+mn-lt"/>
                    <a:ea typeface="+mn-ea"/>
                    <a:cs typeface="+mn-cs"/>
                  </a:defRPr>
                </a:pPr>
                <a:endParaRPr lang="ja-JP"/>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2018年</c:v>
                </c:pt>
                <c:pt idx="1">
                  <c:v>2019年</c:v>
                </c:pt>
                <c:pt idx="2">
                  <c:v>2020年</c:v>
                </c:pt>
              </c:strCache>
            </c:strRef>
          </c:cat>
          <c:val>
            <c:numRef>
              <c:f>Sheet1!$C$2:$C$4</c:f>
              <c:numCache>
                <c:formatCode>General</c:formatCode>
                <c:ptCount val="3"/>
                <c:pt idx="0">
                  <c:v>3</c:v>
                </c:pt>
                <c:pt idx="1">
                  <c:v>1</c:v>
                </c:pt>
                <c:pt idx="2">
                  <c:v>8</c:v>
                </c:pt>
              </c:numCache>
            </c:numRef>
          </c:val>
          <c:extLst>
            <c:ext xmlns:c16="http://schemas.microsoft.com/office/drawing/2014/chart" uri="{C3380CC4-5D6E-409C-BE32-E72D297353CC}">
              <c16:uniqueId val="{00000001-1D91-44F1-8D45-9F58DB398762}"/>
            </c:ext>
          </c:extLst>
        </c:ser>
        <c:dLbls>
          <c:showLegendKey val="0"/>
          <c:showVal val="1"/>
          <c:showCatName val="0"/>
          <c:showSerName val="0"/>
          <c:showPercent val="0"/>
          <c:showBubbleSize val="0"/>
        </c:dLbls>
        <c:gapWidth val="150"/>
        <c:shape val="box"/>
        <c:axId val="532521760"/>
        <c:axId val="428605824"/>
        <c:axId val="0"/>
      </c:bar3DChart>
      <c:catAx>
        <c:axId val="532521760"/>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ja-JP"/>
          </a:p>
        </c:txPr>
        <c:crossAx val="428605824"/>
        <c:crosses val="autoZero"/>
        <c:auto val="1"/>
        <c:lblAlgn val="ctr"/>
        <c:lblOffset val="100"/>
        <c:noMultiLvlLbl val="0"/>
      </c:catAx>
      <c:valAx>
        <c:axId val="42860582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ja-JP"/>
          </a:p>
        </c:txPr>
        <c:crossAx val="53252176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ja-JP"/>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D33619B-8CC4-48E8-B859-F7BB310BE5ED}"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kumimoji="1" lang="ja-JP" altLang="en-US"/>
        </a:p>
      </dgm:t>
    </dgm:pt>
    <dgm:pt modelId="{52BF7407-7448-4354-91C8-14ECDC3ED8F4}">
      <dgm:prSet phldrT="[テキスト]" custT="1"/>
      <dgm:spPr/>
      <dgm:t>
        <a:bodyPr/>
        <a:lstStyle/>
        <a:p>
          <a:r>
            <a:rPr lang="en-US" altLang="ja-JP" sz="1800" b="1" dirty="0">
              <a:latin typeface="メイリオ" panose="020B0604030504040204" pitchFamily="50" charset="-128"/>
              <a:ea typeface="メイリオ" panose="020B0604030504040204" pitchFamily="50" charset="-128"/>
            </a:rPr>
            <a:t>A-2</a:t>
          </a:r>
          <a:r>
            <a:rPr lang="ja-JP" altLang="en-US" sz="1800" b="1" dirty="0">
              <a:latin typeface="メイリオ" panose="020B0604030504040204" pitchFamily="50" charset="-128"/>
              <a:ea typeface="メイリオ" panose="020B0604030504040204" pitchFamily="50" charset="-128"/>
            </a:rPr>
            <a:t>問題　複雑な知識があるか？理解しているか？</a:t>
          </a:r>
        </a:p>
      </dgm:t>
    </dgm:pt>
    <dgm:pt modelId="{461FFDE1-738A-4C66-9EE2-D58B01A66A96}" type="parTrans" cxnId="{5055B6F8-1F02-4BC5-AD31-4D1338964D76}">
      <dgm:prSet/>
      <dgm:spPr/>
      <dgm:t>
        <a:bodyPr/>
        <a:lstStyle/>
        <a:p>
          <a:endParaRPr lang="ja-JP" altLang="en-US"/>
        </a:p>
      </dgm:t>
    </dgm:pt>
    <dgm:pt modelId="{0297E2BC-9CC7-40CF-89EC-975ECD2353D3}" type="sibTrans" cxnId="{5055B6F8-1F02-4BC5-AD31-4D1338964D76}">
      <dgm:prSet/>
      <dgm:spPr/>
      <dgm:t>
        <a:bodyPr/>
        <a:lstStyle/>
        <a:p>
          <a:endParaRPr lang="ja-JP" altLang="en-US"/>
        </a:p>
      </dgm:t>
    </dgm:pt>
    <dgm:pt modelId="{FB099B35-424C-47F9-8411-910272AB877E}">
      <dgm:prSet phldrT="[テキスト]" custT="1"/>
      <dgm:spPr/>
      <dgm:t>
        <a:bodyPr/>
        <a:lstStyle/>
        <a:p>
          <a:r>
            <a:rPr lang="en-US" altLang="ja-JP" sz="1800" b="1" dirty="0">
              <a:latin typeface="メイリオ" panose="020B0604030504040204" pitchFamily="50" charset="-128"/>
              <a:ea typeface="メイリオ" panose="020B0604030504040204" pitchFamily="50" charset="-128"/>
            </a:rPr>
            <a:t>B-1</a:t>
          </a:r>
          <a:r>
            <a:rPr lang="ja-JP" altLang="en-US" sz="1800" b="1" dirty="0">
              <a:latin typeface="メイリオ" panose="020B0604030504040204" pitchFamily="50" charset="-128"/>
              <a:ea typeface="メイリオ" panose="020B0604030504040204" pitchFamily="50" charset="-128"/>
            </a:rPr>
            <a:t>問題　単純な応用力があるか？論理的な思考があるか？</a:t>
          </a:r>
        </a:p>
      </dgm:t>
    </dgm:pt>
    <dgm:pt modelId="{7569D53B-B9FE-48F6-93B8-500943B4ED29}" type="parTrans" cxnId="{3FCEAC27-F5C9-49A5-BF55-C484CC62AEA9}">
      <dgm:prSet/>
      <dgm:spPr/>
      <dgm:t>
        <a:bodyPr/>
        <a:lstStyle/>
        <a:p>
          <a:endParaRPr lang="ja-JP" altLang="en-US"/>
        </a:p>
      </dgm:t>
    </dgm:pt>
    <dgm:pt modelId="{6F28FEF4-27DD-4C0D-9516-3D22EAF28E9B}" type="sibTrans" cxnId="{3FCEAC27-F5C9-49A5-BF55-C484CC62AEA9}">
      <dgm:prSet/>
      <dgm:spPr/>
      <dgm:t>
        <a:bodyPr/>
        <a:lstStyle/>
        <a:p>
          <a:endParaRPr lang="ja-JP" altLang="en-US"/>
        </a:p>
      </dgm:t>
    </dgm:pt>
    <dgm:pt modelId="{F20F7BAA-298D-4074-B41B-03740AEDF9B8}">
      <dgm:prSet phldrT="[テキスト]" custT="1"/>
      <dgm:spPr/>
      <dgm:t>
        <a:bodyPr/>
        <a:lstStyle/>
        <a:p>
          <a:r>
            <a:rPr lang="en-US" altLang="ja-JP" sz="1800" b="1" dirty="0">
              <a:latin typeface="メイリオ" panose="020B0604030504040204" pitchFamily="50" charset="-128"/>
              <a:ea typeface="メイリオ" panose="020B0604030504040204" pitchFamily="50" charset="-128"/>
            </a:rPr>
            <a:t>B-2</a:t>
          </a:r>
          <a:r>
            <a:rPr lang="ja-JP" altLang="en-US" sz="1800" b="1" dirty="0">
              <a:latin typeface="メイリオ" panose="020B0604030504040204" pitchFamily="50" charset="-128"/>
              <a:ea typeface="メイリオ" panose="020B0604030504040204" pitchFamily="50" charset="-128"/>
            </a:rPr>
            <a:t>問題　複雑な応用力があるか？論理的な思考があるか？</a:t>
          </a:r>
        </a:p>
      </dgm:t>
    </dgm:pt>
    <dgm:pt modelId="{28EAF3A7-06A6-4A4A-8448-CB3D7E2062C9}" type="parTrans" cxnId="{5AD2E774-C4FA-4516-AEB4-1F7EF1E0582F}">
      <dgm:prSet/>
      <dgm:spPr/>
      <dgm:t>
        <a:bodyPr/>
        <a:lstStyle/>
        <a:p>
          <a:endParaRPr lang="ja-JP" altLang="en-US"/>
        </a:p>
      </dgm:t>
    </dgm:pt>
    <dgm:pt modelId="{DABD3F63-6443-4732-A59A-86A57CA4D1EE}" type="sibTrans" cxnId="{5AD2E774-C4FA-4516-AEB4-1F7EF1E0582F}">
      <dgm:prSet/>
      <dgm:spPr/>
      <dgm:t>
        <a:bodyPr/>
        <a:lstStyle/>
        <a:p>
          <a:endParaRPr lang="ja-JP" altLang="en-US"/>
        </a:p>
      </dgm:t>
    </dgm:pt>
    <dgm:pt modelId="{30082FE7-894F-4D43-9574-514DA5ABF044}">
      <dgm:prSet phldrT="[テキスト]" custT="1"/>
      <dgm:spPr/>
      <dgm:t>
        <a:bodyPr/>
        <a:lstStyle/>
        <a:p>
          <a:r>
            <a:rPr lang="ja-JP" altLang="en-US" sz="1800" b="1" dirty="0">
              <a:latin typeface="メイリオ" panose="020B0604030504040204" pitchFamily="50" charset="-128"/>
              <a:ea typeface="メイリオ" panose="020B0604030504040204" pitchFamily="50" charset="-128"/>
            </a:rPr>
            <a:t>穴埋記述（思考コード以外での分類）</a:t>
          </a:r>
          <a:endParaRPr lang="en-US" altLang="ja-JP" sz="1800" b="1" dirty="0">
            <a:latin typeface="メイリオ" panose="020B0604030504040204" pitchFamily="50" charset="-128"/>
            <a:ea typeface="メイリオ" panose="020B0604030504040204" pitchFamily="50" charset="-128"/>
          </a:endParaRPr>
        </a:p>
      </dgm:t>
    </dgm:pt>
    <dgm:pt modelId="{9D6CE9C6-280D-4EA2-9442-BA465F034526}" type="parTrans" cxnId="{28B74758-BD1D-4576-A64C-16AFFC34FCE3}">
      <dgm:prSet/>
      <dgm:spPr/>
      <dgm:t>
        <a:bodyPr/>
        <a:lstStyle/>
        <a:p>
          <a:endParaRPr kumimoji="1" lang="ja-JP" altLang="en-US"/>
        </a:p>
      </dgm:t>
    </dgm:pt>
    <dgm:pt modelId="{DDF306B7-CB29-4899-8971-79926856C199}" type="sibTrans" cxnId="{28B74758-BD1D-4576-A64C-16AFFC34FCE3}">
      <dgm:prSet/>
      <dgm:spPr/>
      <dgm:t>
        <a:bodyPr/>
        <a:lstStyle/>
        <a:p>
          <a:endParaRPr kumimoji="1" lang="ja-JP" altLang="en-US"/>
        </a:p>
      </dgm:t>
    </dgm:pt>
    <dgm:pt modelId="{A00F4120-BAE7-48B7-ABA4-5C3BA6946F67}">
      <dgm:prSet custT="1"/>
      <dgm:spPr/>
      <dgm:t>
        <a:bodyPr/>
        <a:lstStyle/>
        <a:p>
          <a:r>
            <a:rPr lang="ja-JP" altLang="en-US" sz="1600" b="1" dirty="0">
              <a:solidFill>
                <a:schemeClr val="tx1"/>
              </a:solidFill>
            </a:rPr>
            <a:t>持っている知識を使って表現する問題</a:t>
          </a:r>
          <a:endParaRPr kumimoji="1" lang="ja-JP" altLang="en-US" sz="1600" dirty="0">
            <a:solidFill>
              <a:schemeClr val="tx1"/>
            </a:solidFill>
          </a:endParaRPr>
        </a:p>
      </dgm:t>
    </dgm:pt>
    <dgm:pt modelId="{E0C47302-632D-4E2F-86EA-1700A47F71B6}" type="parTrans" cxnId="{49DF0B89-072B-4211-A7F7-CF772174E580}">
      <dgm:prSet/>
      <dgm:spPr/>
      <dgm:t>
        <a:bodyPr/>
        <a:lstStyle/>
        <a:p>
          <a:endParaRPr kumimoji="1" lang="ja-JP" altLang="en-US"/>
        </a:p>
      </dgm:t>
    </dgm:pt>
    <dgm:pt modelId="{3C2AABEC-6343-4A7A-80F0-47E55B34F592}" type="sibTrans" cxnId="{49DF0B89-072B-4211-A7F7-CF772174E580}">
      <dgm:prSet/>
      <dgm:spPr/>
      <dgm:t>
        <a:bodyPr/>
        <a:lstStyle/>
        <a:p>
          <a:endParaRPr kumimoji="1" lang="ja-JP" altLang="en-US"/>
        </a:p>
      </dgm:t>
    </dgm:pt>
    <dgm:pt modelId="{5EC7D80E-291D-47C3-8C66-C02F8BFED5FF}">
      <dgm:prSet custT="1"/>
      <dgm:spPr/>
      <dgm:t>
        <a:bodyPr/>
        <a:lstStyle/>
        <a:p>
          <a:r>
            <a:rPr lang="ja-JP" altLang="en-US" sz="1600" b="1" dirty="0"/>
            <a:t>写真，グラフ資料などを，そのまま読み取って表現する問題</a:t>
          </a:r>
          <a:endParaRPr kumimoji="1" lang="ja-JP" altLang="en-US" sz="1600" dirty="0"/>
        </a:p>
      </dgm:t>
    </dgm:pt>
    <dgm:pt modelId="{DE34B54B-1AAF-4406-A8F6-1FB883DAF0FD}" type="parTrans" cxnId="{97AD4D30-212F-4F31-AC33-5E0FF4992368}">
      <dgm:prSet/>
      <dgm:spPr/>
      <dgm:t>
        <a:bodyPr/>
        <a:lstStyle/>
        <a:p>
          <a:endParaRPr kumimoji="1" lang="ja-JP" altLang="en-US"/>
        </a:p>
      </dgm:t>
    </dgm:pt>
    <dgm:pt modelId="{F661DD0D-B42A-44CF-AA73-DB16420CDC26}" type="sibTrans" cxnId="{97AD4D30-212F-4F31-AC33-5E0FF4992368}">
      <dgm:prSet/>
      <dgm:spPr/>
      <dgm:t>
        <a:bodyPr/>
        <a:lstStyle/>
        <a:p>
          <a:endParaRPr kumimoji="1" lang="ja-JP" altLang="en-US"/>
        </a:p>
      </dgm:t>
    </dgm:pt>
    <dgm:pt modelId="{C4F712F4-6B7A-48E8-8DE6-D7A0C33C740E}">
      <dgm:prSet custT="1"/>
      <dgm:spPr/>
      <dgm:t>
        <a:bodyPr/>
        <a:lstStyle/>
        <a:p>
          <a:pPr>
            <a:buNone/>
          </a:pPr>
          <a:r>
            <a:rPr kumimoji="1" lang="ja-JP" altLang="en-US" sz="1600" b="1" dirty="0"/>
            <a:t>・複数の資料や知識を活用して，表現する問題</a:t>
          </a:r>
          <a:endParaRPr kumimoji="1" lang="ja-JP" altLang="en-US" sz="1600" dirty="0"/>
        </a:p>
      </dgm:t>
    </dgm:pt>
    <dgm:pt modelId="{98327092-F612-4C97-9034-729A678AC93E}" type="parTrans" cxnId="{97CEA04C-C873-40B0-AE7A-2BDA05C3C92B}">
      <dgm:prSet/>
      <dgm:spPr/>
      <dgm:t>
        <a:bodyPr/>
        <a:lstStyle/>
        <a:p>
          <a:endParaRPr kumimoji="1" lang="ja-JP" altLang="en-US"/>
        </a:p>
      </dgm:t>
    </dgm:pt>
    <dgm:pt modelId="{A78C6FFC-8C89-4874-A4C8-3512CC0702BE}" type="sibTrans" cxnId="{97CEA04C-C873-40B0-AE7A-2BDA05C3C92B}">
      <dgm:prSet/>
      <dgm:spPr/>
      <dgm:t>
        <a:bodyPr/>
        <a:lstStyle/>
        <a:p>
          <a:endParaRPr kumimoji="1" lang="ja-JP" altLang="en-US"/>
        </a:p>
      </dgm:t>
    </dgm:pt>
    <dgm:pt modelId="{BCD34A5F-05F8-481F-A478-6B2F3CF05F71}">
      <dgm:prSet/>
      <dgm:spPr/>
      <dgm:t>
        <a:bodyPr/>
        <a:lstStyle/>
        <a:p>
          <a:r>
            <a:rPr kumimoji="1" lang="ja-JP" altLang="en-US" b="1" dirty="0">
              <a:solidFill>
                <a:schemeClr val="tx1"/>
              </a:solidFill>
            </a:rPr>
            <a:t>文章の途中を埋める形式。つながりの観点から，記述とは別カテゴリとした。</a:t>
          </a:r>
        </a:p>
      </dgm:t>
    </dgm:pt>
    <dgm:pt modelId="{2308BC95-96DE-42BA-8C1E-A6EAB142B971}" type="parTrans" cxnId="{16BE1D39-86EC-48A8-9125-AA706EEE49CF}">
      <dgm:prSet/>
      <dgm:spPr/>
      <dgm:t>
        <a:bodyPr/>
        <a:lstStyle/>
        <a:p>
          <a:endParaRPr kumimoji="1" lang="ja-JP" altLang="en-US"/>
        </a:p>
      </dgm:t>
    </dgm:pt>
    <dgm:pt modelId="{7A0EC6AC-8D22-4BC9-9ACD-F841249E6C2D}" type="sibTrans" cxnId="{16BE1D39-86EC-48A8-9125-AA706EEE49CF}">
      <dgm:prSet/>
      <dgm:spPr/>
      <dgm:t>
        <a:bodyPr/>
        <a:lstStyle/>
        <a:p>
          <a:endParaRPr kumimoji="1" lang="ja-JP" altLang="en-US"/>
        </a:p>
      </dgm:t>
    </dgm:pt>
    <dgm:pt modelId="{58E036AF-E135-46A1-8D02-7DF03587A7A9}" type="pres">
      <dgm:prSet presAssocID="{3D33619B-8CC4-48E8-B859-F7BB310BE5ED}" presName="linear" presStyleCnt="0">
        <dgm:presLayoutVars>
          <dgm:dir/>
          <dgm:animLvl val="lvl"/>
          <dgm:resizeHandles val="exact"/>
        </dgm:presLayoutVars>
      </dgm:prSet>
      <dgm:spPr/>
    </dgm:pt>
    <dgm:pt modelId="{29ADDDED-1231-4B7B-B297-D6378DC1AD53}" type="pres">
      <dgm:prSet presAssocID="{52BF7407-7448-4354-91C8-14ECDC3ED8F4}" presName="parentLin" presStyleCnt="0"/>
      <dgm:spPr/>
    </dgm:pt>
    <dgm:pt modelId="{8F5E28F8-6EA6-4CE3-871F-D1DAB1D2052C}" type="pres">
      <dgm:prSet presAssocID="{52BF7407-7448-4354-91C8-14ECDC3ED8F4}" presName="parentLeftMargin" presStyleLbl="node1" presStyleIdx="0" presStyleCnt="4"/>
      <dgm:spPr/>
    </dgm:pt>
    <dgm:pt modelId="{F47626A6-51D1-46AB-8B3F-0540A72D1B56}" type="pres">
      <dgm:prSet presAssocID="{52BF7407-7448-4354-91C8-14ECDC3ED8F4}" presName="parentText" presStyleLbl="node1" presStyleIdx="0" presStyleCnt="4" custScaleX="142857">
        <dgm:presLayoutVars>
          <dgm:chMax val="0"/>
          <dgm:bulletEnabled val="1"/>
        </dgm:presLayoutVars>
      </dgm:prSet>
      <dgm:spPr/>
    </dgm:pt>
    <dgm:pt modelId="{071AA5F9-69AA-4E1B-93FD-AFD725280453}" type="pres">
      <dgm:prSet presAssocID="{52BF7407-7448-4354-91C8-14ECDC3ED8F4}" presName="negativeSpace" presStyleCnt="0"/>
      <dgm:spPr/>
    </dgm:pt>
    <dgm:pt modelId="{72845500-D2DF-4DD9-87C5-5A3D51F92BBC}" type="pres">
      <dgm:prSet presAssocID="{52BF7407-7448-4354-91C8-14ECDC3ED8F4}" presName="childText" presStyleLbl="conFgAcc1" presStyleIdx="0" presStyleCnt="4">
        <dgm:presLayoutVars>
          <dgm:bulletEnabled val="1"/>
        </dgm:presLayoutVars>
      </dgm:prSet>
      <dgm:spPr/>
    </dgm:pt>
    <dgm:pt modelId="{A9BA16D8-04FF-4E23-B4BF-35114CB2FE6A}" type="pres">
      <dgm:prSet presAssocID="{0297E2BC-9CC7-40CF-89EC-975ECD2353D3}" presName="spaceBetweenRectangles" presStyleCnt="0"/>
      <dgm:spPr/>
    </dgm:pt>
    <dgm:pt modelId="{90CFCF41-4FF6-4BC1-9E5E-0D83AE9129F9}" type="pres">
      <dgm:prSet presAssocID="{FB099B35-424C-47F9-8411-910272AB877E}" presName="parentLin" presStyleCnt="0"/>
      <dgm:spPr/>
    </dgm:pt>
    <dgm:pt modelId="{326E37C1-6E6A-446C-ACFB-8958A3454C86}" type="pres">
      <dgm:prSet presAssocID="{FB099B35-424C-47F9-8411-910272AB877E}" presName="parentLeftMargin" presStyleLbl="node1" presStyleIdx="0" presStyleCnt="4"/>
      <dgm:spPr/>
    </dgm:pt>
    <dgm:pt modelId="{CC74FA46-2FDD-4FDF-9162-127F9E17938A}" type="pres">
      <dgm:prSet presAssocID="{FB099B35-424C-47F9-8411-910272AB877E}" presName="parentText" presStyleLbl="node1" presStyleIdx="1" presStyleCnt="4" custScaleX="142857">
        <dgm:presLayoutVars>
          <dgm:chMax val="0"/>
          <dgm:bulletEnabled val="1"/>
        </dgm:presLayoutVars>
      </dgm:prSet>
      <dgm:spPr/>
    </dgm:pt>
    <dgm:pt modelId="{880693CA-2957-42BB-B603-268C8C8A4B8C}" type="pres">
      <dgm:prSet presAssocID="{FB099B35-424C-47F9-8411-910272AB877E}" presName="negativeSpace" presStyleCnt="0"/>
      <dgm:spPr/>
    </dgm:pt>
    <dgm:pt modelId="{E6F2DE69-FCF1-48C3-BF60-608CC8B527EF}" type="pres">
      <dgm:prSet presAssocID="{FB099B35-424C-47F9-8411-910272AB877E}" presName="childText" presStyleLbl="conFgAcc1" presStyleIdx="1" presStyleCnt="4">
        <dgm:presLayoutVars>
          <dgm:bulletEnabled val="1"/>
        </dgm:presLayoutVars>
      </dgm:prSet>
      <dgm:spPr/>
    </dgm:pt>
    <dgm:pt modelId="{6DF4FB66-41E5-4369-A184-8DC23719FA1A}" type="pres">
      <dgm:prSet presAssocID="{6F28FEF4-27DD-4C0D-9516-3D22EAF28E9B}" presName="spaceBetweenRectangles" presStyleCnt="0"/>
      <dgm:spPr/>
    </dgm:pt>
    <dgm:pt modelId="{C45F1943-E573-4CA0-9CBA-D29A14BB0B95}" type="pres">
      <dgm:prSet presAssocID="{F20F7BAA-298D-4074-B41B-03740AEDF9B8}" presName="parentLin" presStyleCnt="0"/>
      <dgm:spPr/>
    </dgm:pt>
    <dgm:pt modelId="{1200E76F-2CE1-423C-A5DB-785043A7E715}" type="pres">
      <dgm:prSet presAssocID="{F20F7BAA-298D-4074-B41B-03740AEDF9B8}" presName="parentLeftMargin" presStyleLbl="node1" presStyleIdx="1" presStyleCnt="4"/>
      <dgm:spPr/>
    </dgm:pt>
    <dgm:pt modelId="{D26422BE-E6D3-46B5-8795-4C532A8C0475}" type="pres">
      <dgm:prSet presAssocID="{F20F7BAA-298D-4074-B41B-03740AEDF9B8}" presName="parentText" presStyleLbl="node1" presStyleIdx="2" presStyleCnt="4" custScaleX="142857">
        <dgm:presLayoutVars>
          <dgm:chMax val="0"/>
          <dgm:bulletEnabled val="1"/>
        </dgm:presLayoutVars>
      </dgm:prSet>
      <dgm:spPr/>
    </dgm:pt>
    <dgm:pt modelId="{5D92FEDC-7A5A-42B3-8D2A-FEE5B5341C45}" type="pres">
      <dgm:prSet presAssocID="{F20F7BAA-298D-4074-B41B-03740AEDF9B8}" presName="negativeSpace" presStyleCnt="0"/>
      <dgm:spPr/>
    </dgm:pt>
    <dgm:pt modelId="{46E4D837-5A62-4395-93D9-ED9F38CBBA29}" type="pres">
      <dgm:prSet presAssocID="{F20F7BAA-298D-4074-B41B-03740AEDF9B8}" presName="childText" presStyleLbl="conFgAcc1" presStyleIdx="2" presStyleCnt="4">
        <dgm:presLayoutVars>
          <dgm:bulletEnabled val="1"/>
        </dgm:presLayoutVars>
      </dgm:prSet>
      <dgm:spPr/>
    </dgm:pt>
    <dgm:pt modelId="{37EDE893-7040-4896-9ACA-6EB71555DD26}" type="pres">
      <dgm:prSet presAssocID="{DABD3F63-6443-4732-A59A-86A57CA4D1EE}" presName="spaceBetweenRectangles" presStyleCnt="0"/>
      <dgm:spPr/>
    </dgm:pt>
    <dgm:pt modelId="{CF485E35-3A4A-48E6-B62C-211FF7871015}" type="pres">
      <dgm:prSet presAssocID="{30082FE7-894F-4D43-9574-514DA5ABF044}" presName="parentLin" presStyleCnt="0"/>
      <dgm:spPr/>
    </dgm:pt>
    <dgm:pt modelId="{2FAB8AA4-5443-4857-BBAE-102BAD73751F}" type="pres">
      <dgm:prSet presAssocID="{30082FE7-894F-4D43-9574-514DA5ABF044}" presName="parentLeftMargin" presStyleLbl="node1" presStyleIdx="2" presStyleCnt="4"/>
      <dgm:spPr/>
    </dgm:pt>
    <dgm:pt modelId="{FFFEDC1D-DBB5-45CE-B45C-3415CABE60D4}" type="pres">
      <dgm:prSet presAssocID="{30082FE7-894F-4D43-9574-514DA5ABF044}" presName="parentText" presStyleLbl="node1" presStyleIdx="3" presStyleCnt="4" custScaleX="142857">
        <dgm:presLayoutVars>
          <dgm:chMax val="0"/>
          <dgm:bulletEnabled val="1"/>
        </dgm:presLayoutVars>
      </dgm:prSet>
      <dgm:spPr/>
    </dgm:pt>
    <dgm:pt modelId="{3F62029A-863E-4A5E-8CCB-945E1F457CF9}" type="pres">
      <dgm:prSet presAssocID="{30082FE7-894F-4D43-9574-514DA5ABF044}" presName="negativeSpace" presStyleCnt="0"/>
      <dgm:spPr/>
    </dgm:pt>
    <dgm:pt modelId="{32AA7FAB-A37B-42F2-BFF7-ED03C75F2D4E}" type="pres">
      <dgm:prSet presAssocID="{30082FE7-894F-4D43-9574-514DA5ABF044}" presName="childText" presStyleLbl="conFgAcc1" presStyleIdx="3" presStyleCnt="4">
        <dgm:presLayoutVars>
          <dgm:bulletEnabled val="1"/>
        </dgm:presLayoutVars>
      </dgm:prSet>
      <dgm:spPr/>
    </dgm:pt>
  </dgm:ptLst>
  <dgm:cxnLst>
    <dgm:cxn modelId="{189F3F1C-AF57-47FE-A0B2-4F8DFAE8014A}" type="presOf" srcId="{A00F4120-BAE7-48B7-ABA4-5C3BA6946F67}" destId="{72845500-D2DF-4DD9-87C5-5A3D51F92BBC}" srcOrd="0" destOrd="0" presId="urn:microsoft.com/office/officeart/2005/8/layout/list1"/>
    <dgm:cxn modelId="{3FCEAC27-F5C9-49A5-BF55-C484CC62AEA9}" srcId="{3D33619B-8CC4-48E8-B859-F7BB310BE5ED}" destId="{FB099B35-424C-47F9-8411-910272AB877E}" srcOrd="1" destOrd="0" parTransId="{7569D53B-B9FE-48F6-93B8-500943B4ED29}" sibTransId="{6F28FEF4-27DD-4C0D-9516-3D22EAF28E9B}"/>
    <dgm:cxn modelId="{273E0E2F-5BBC-44E2-8D2A-2F927FFA8EF2}" type="presOf" srcId="{C4F712F4-6B7A-48E8-8DE6-D7A0C33C740E}" destId="{46E4D837-5A62-4395-93D9-ED9F38CBBA29}" srcOrd="0" destOrd="0" presId="urn:microsoft.com/office/officeart/2005/8/layout/list1"/>
    <dgm:cxn modelId="{97AD4D30-212F-4F31-AC33-5E0FF4992368}" srcId="{FB099B35-424C-47F9-8411-910272AB877E}" destId="{5EC7D80E-291D-47C3-8C66-C02F8BFED5FF}" srcOrd="0" destOrd="0" parTransId="{DE34B54B-1AAF-4406-A8F6-1FB883DAF0FD}" sibTransId="{F661DD0D-B42A-44CF-AA73-DB16420CDC26}"/>
    <dgm:cxn modelId="{366F9536-0DDA-4032-AED7-91620A933970}" type="presOf" srcId="{F20F7BAA-298D-4074-B41B-03740AEDF9B8}" destId="{1200E76F-2CE1-423C-A5DB-785043A7E715}" srcOrd="0" destOrd="0" presId="urn:microsoft.com/office/officeart/2005/8/layout/list1"/>
    <dgm:cxn modelId="{16BE1D39-86EC-48A8-9125-AA706EEE49CF}" srcId="{30082FE7-894F-4D43-9574-514DA5ABF044}" destId="{BCD34A5F-05F8-481F-A478-6B2F3CF05F71}" srcOrd="0" destOrd="0" parTransId="{2308BC95-96DE-42BA-8C1E-A6EAB142B971}" sibTransId="{7A0EC6AC-8D22-4BC9-9ACD-F841249E6C2D}"/>
    <dgm:cxn modelId="{CAF14B39-6154-46A5-8C25-03FD23DFE4CB}" type="presOf" srcId="{30082FE7-894F-4D43-9574-514DA5ABF044}" destId="{2FAB8AA4-5443-4857-BBAE-102BAD73751F}" srcOrd="0" destOrd="0" presId="urn:microsoft.com/office/officeart/2005/8/layout/list1"/>
    <dgm:cxn modelId="{2A04293E-E3D8-4C71-88F1-B8CFC181CCD7}" type="presOf" srcId="{5EC7D80E-291D-47C3-8C66-C02F8BFED5FF}" destId="{E6F2DE69-FCF1-48C3-BF60-608CC8B527EF}" srcOrd="0" destOrd="0" presId="urn:microsoft.com/office/officeart/2005/8/layout/list1"/>
    <dgm:cxn modelId="{914F465C-3511-48F1-B68E-4CAD93A636B7}" type="presOf" srcId="{3D33619B-8CC4-48E8-B859-F7BB310BE5ED}" destId="{58E036AF-E135-46A1-8D02-7DF03587A7A9}" srcOrd="0" destOrd="0" presId="urn:microsoft.com/office/officeart/2005/8/layout/list1"/>
    <dgm:cxn modelId="{3801625D-FFFD-4F6D-9E8E-BD3D0CC973DF}" type="presOf" srcId="{FB099B35-424C-47F9-8411-910272AB877E}" destId="{326E37C1-6E6A-446C-ACFB-8958A3454C86}" srcOrd="0" destOrd="0" presId="urn:microsoft.com/office/officeart/2005/8/layout/list1"/>
    <dgm:cxn modelId="{A4DDCC65-073B-4FFD-9655-0EBDE9C49DAE}" type="presOf" srcId="{BCD34A5F-05F8-481F-A478-6B2F3CF05F71}" destId="{32AA7FAB-A37B-42F2-BFF7-ED03C75F2D4E}" srcOrd="0" destOrd="0" presId="urn:microsoft.com/office/officeart/2005/8/layout/list1"/>
    <dgm:cxn modelId="{97CEA04C-C873-40B0-AE7A-2BDA05C3C92B}" srcId="{F20F7BAA-298D-4074-B41B-03740AEDF9B8}" destId="{C4F712F4-6B7A-48E8-8DE6-D7A0C33C740E}" srcOrd="0" destOrd="0" parTransId="{98327092-F612-4C97-9034-729A678AC93E}" sibTransId="{A78C6FFC-8C89-4874-A4C8-3512CC0702BE}"/>
    <dgm:cxn modelId="{5AD2E774-C4FA-4516-AEB4-1F7EF1E0582F}" srcId="{3D33619B-8CC4-48E8-B859-F7BB310BE5ED}" destId="{F20F7BAA-298D-4074-B41B-03740AEDF9B8}" srcOrd="2" destOrd="0" parTransId="{28EAF3A7-06A6-4A4A-8448-CB3D7E2062C9}" sibTransId="{DABD3F63-6443-4732-A59A-86A57CA4D1EE}"/>
    <dgm:cxn modelId="{28B74758-BD1D-4576-A64C-16AFFC34FCE3}" srcId="{3D33619B-8CC4-48E8-B859-F7BB310BE5ED}" destId="{30082FE7-894F-4D43-9574-514DA5ABF044}" srcOrd="3" destOrd="0" parTransId="{9D6CE9C6-280D-4EA2-9442-BA465F034526}" sibTransId="{DDF306B7-CB29-4899-8971-79926856C199}"/>
    <dgm:cxn modelId="{E6FA2D7F-D8A6-4D20-863A-33B712F504C6}" type="presOf" srcId="{FB099B35-424C-47F9-8411-910272AB877E}" destId="{CC74FA46-2FDD-4FDF-9162-127F9E17938A}" srcOrd="1" destOrd="0" presId="urn:microsoft.com/office/officeart/2005/8/layout/list1"/>
    <dgm:cxn modelId="{49DF0B89-072B-4211-A7F7-CF772174E580}" srcId="{52BF7407-7448-4354-91C8-14ECDC3ED8F4}" destId="{A00F4120-BAE7-48B7-ABA4-5C3BA6946F67}" srcOrd="0" destOrd="0" parTransId="{E0C47302-632D-4E2F-86EA-1700A47F71B6}" sibTransId="{3C2AABEC-6343-4A7A-80F0-47E55B34F592}"/>
    <dgm:cxn modelId="{5D7479AE-FC7C-4609-BAF9-2513F69F9E04}" type="presOf" srcId="{52BF7407-7448-4354-91C8-14ECDC3ED8F4}" destId="{8F5E28F8-6EA6-4CE3-871F-D1DAB1D2052C}" srcOrd="0" destOrd="0" presId="urn:microsoft.com/office/officeart/2005/8/layout/list1"/>
    <dgm:cxn modelId="{E79711BB-6E0E-4B42-9FE4-9F1D01C14276}" type="presOf" srcId="{30082FE7-894F-4D43-9574-514DA5ABF044}" destId="{FFFEDC1D-DBB5-45CE-B45C-3415CABE60D4}" srcOrd="1" destOrd="0" presId="urn:microsoft.com/office/officeart/2005/8/layout/list1"/>
    <dgm:cxn modelId="{5C0C48C6-64D7-469A-85CB-C7FEB91993C8}" type="presOf" srcId="{F20F7BAA-298D-4074-B41B-03740AEDF9B8}" destId="{D26422BE-E6D3-46B5-8795-4C532A8C0475}" srcOrd="1" destOrd="0" presId="urn:microsoft.com/office/officeart/2005/8/layout/list1"/>
    <dgm:cxn modelId="{66FF3AE9-DA10-48D8-B050-DCEA262F32DB}" type="presOf" srcId="{52BF7407-7448-4354-91C8-14ECDC3ED8F4}" destId="{F47626A6-51D1-46AB-8B3F-0540A72D1B56}" srcOrd="1" destOrd="0" presId="urn:microsoft.com/office/officeart/2005/8/layout/list1"/>
    <dgm:cxn modelId="{5055B6F8-1F02-4BC5-AD31-4D1338964D76}" srcId="{3D33619B-8CC4-48E8-B859-F7BB310BE5ED}" destId="{52BF7407-7448-4354-91C8-14ECDC3ED8F4}" srcOrd="0" destOrd="0" parTransId="{461FFDE1-738A-4C66-9EE2-D58B01A66A96}" sibTransId="{0297E2BC-9CC7-40CF-89EC-975ECD2353D3}"/>
    <dgm:cxn modelId="{BE29D416-4FFA-4088-A8C3-9A5DEB75738B}" type="presParOf" srcId="{58E036AF-E135-46A1-8D02-7DF03587A7A9}" destId="{29ADDDED-1231-4B7B-B297-D6378DC1AD53}" srcOrd="0" destOrd="0" presId="urn:microsoft.com/office/officeart/2005/8/layout/list1"/>
    <dgm:cxn modelId="{08103467-32DC-43AF-BCC2-7630C428C980}" type="presParOf" srcId="{29ADDDED-1231-4B7B-B297-D6378DC1AD53}" destId="{8F5E28F8-6EA6-4CE3-871F-D1DAB1D2052C}" srcOrd="0" destOrd="0" presId="urn:microsoft.com/office/officeart/2005/8/layout/list1"/>
    <dgm:cxn modelId="{FB5DC2E3-B48C-4259-B87E-D72A4E4E3EFF}" type="presParOf" srcId="{29ADDDED-1231-4B7B-B297-D6378DC1AD53}" destId="{F47626A6-51D1-46AB-8B3F-0540A72D1B56}" srcOrd="1" destOrd="0" presId="urn:microsoft.com/office/officeart/2005/8/layout/list1"/>
    <dgm:cxn modelId="{2C75CD61-CE20-4BCD-99D6-BC8721042117}" type="presParOf" srcId="{58E036AF-E135-46A1-8D02-7DF03587A7A9}" destId="{071AA5F9-69AA-4E1B-93FD-AFD725280453}" srcOrd="1" destOrd="0" presId="urn:microsoft.com/office/officeart/2005/8/layout/list1"/>
    <dgm:cxn modelId="{688030C7-0321-4D52-8F19-B44FE3D70AF1}" type="presParOf" srcId="{58E036AF-E135-46A1-8D02-7DF03587A7A9}" destId="{72845500-D2DF-4DD9-87C5-5A3D51F92BBC}" srcOrd="2" destOrd="0" presId="urn:microsoft.com/office/officeart/2005/8/layout/list1"/>
    <dgm:cxn modelId="{12229CAF-AC66-487B-B47E-D36EC79F5663}" type="presParOf" srcId="{58E036AF-E135-46A1-8D02-7DF03587A7A9}" destId="{A9BA16D8-04FF-4E23-B4BF-35114CB2FE6A}" srcOrd="3" destOrd="0" presId="urn:microsoft.com/office/officeart/2005/8/layout/list1"/>
    <dgm:cxn modelId="{7C2B810A-51AA-4050-8C0F-0BA858B3FFF8}" type="presParOf" srcId="{58E036AF-E135-46A1-8D02-7DF03587A7A9}" destId="{90CFCF41-4FF6-4BC1-9E5E-0D83AE9129F9}" srcOrd="4" destOrd="0" presId="urn:microsoft.com/office/officeart/2005/8/layout/list1"/>
    <dgm:cxn modelId="{D4D5254C-9B7B-41BB-AFA9-3C690CF01D13}" type="presParOf" srcId="{90CFCF41-4FF6-4BC1-9E5E-0D83AE9129F9}" destId="{326E37C1-6E6A-446C-ACFB-8958A3454C86}" srcOrd="0" destOrd="0" presId="urn:microsoft.com/office/officeart/2005/8/layout/list1"/>
    <dgm:cxn modelId="{2A312868-F263-4FA8-A68C-D9330B6A9C9F}" type="presParOf" srcId="{90CFCF41-4FF6-4BC1-9E5E-0D83AE9129F9}" destId="{CC74FA46-2FDD-4FDF-9162-127F9E17938A}" srcOrd="1" destOrd="0" presId="urn:microsoft.com/office/officeart/2005/8/layout/list1"/>
    <dgm:cxn modelId="{E4BC42B1-0616-46A4-9F61-1E9F8A801110}" type="presParOf" srcId="{58E036AF-E135-46A1-8D02-7DF03587A7A9}" destId="{880693CA-2957-42BB-B603-268C8C8A4B8C}" srcOrd="5" destOrd="0" presId="urn:microsoft.com/office/officeart/2005/8/layout/list1"/>
    <dgm:cxn modelId="{86C2BE72-E916-4615-AE03-7B8D18E6BBAF}" type="presParOf" srcId="{58E036AF-E135-46A1-8D02-7DF03587A7A9}" destId="{E6F2DE69-FCF1-48C3-BF60-608CC8B527EF}" srcOrd="6" destOrd="0" presId="urn:microsoft.com/office/officeart/2005/8/layout/list1"/>
    <dgm:cxn modelId="{F91724B6-07F1-40AE-BF36-55FF22CB0287}" type="presParOf" srcId="{58E036AF-E135-46A1-8D02-7DF03587A7A9}" destId="{6DF4FB66-41E5-4369-A184-8DC23719FA1A}" srcOrd="7" destOrd="0" presId="urn:microsoft.com/office/officeart/2005/8/layout/list1"/>
    <dgm:cxn modelId="{98BF3032-934D-482D-A22C-A8B3D7D5A2E3}" type="presParOf" srcId="{58E036AF-E135-46A1-8D02-7DF03587A7A9}" destId="{C45F1943-E573-4CA0-9CBA-D29A14BB0B95}" srcOrd="8" destOrd="0" presId="urn:microsoft.com/office/officeart/2005/8/layout/list1"/>
    <dgm:cxn modelId="{4A13C5FC-95CD-458F-BDD8-923ED03D394D}" type="presParOf" srcId="{C45F1943-E573-4CA0-9CBA-D29A14BB0B95}" destId="{1200E76F-2CE1-423C-A5DB-785043A7E715}" srcOrd="0" destOrd="0" presId="urn:microsoft.com/office/officeart/2005/8/layout/list1"/>
    <dgm:cxn modelId="{40D5FF18-B5E7-4000-A7AE-4B16B0622514}" type="presParOf" srcId="{C45F1943-E573-4CA0-9CBA-D29A14BB0B95}" destId="{D26422BE-E6D3-46B5-8795-4C532A8C0475}" srcOrd="1" destOrd="0" presId="urn:microsoft.com/office/officeart/2005/8/layout/list1"/>
    <dgm:cxn modelId="{B39A39B4-6A4B-4CD8-AD6C-4B2051C5DA72}" type="presParOf" srcId="{58E036AF-E135-46A1-8D02-7DF03587A7A9}" destId="{5D92FEDC-7A5A-42B3-8D2A-FEE5B5341C45}" srcOrd="9" destOrd="0" presId="urn:microsoft.com/office/officeart/2005/8/layout/list1"/>
    <dgm:cxn modelId="{755AC358-98A7-4AA2-BAC0-15F249A5BA02}" type="presParOf" srcId="{58E036AF-E135-46A1-8D02-7DF03587A7A9}" destId="{46E4D837-5A62-4395-93D9-ED9F38CBBA29}" srcOrd="10" destOrd="0" presId="urn:microsoft.com/office/officeart/2005/8/layout/list1"/>
    <dgm:cxn modelId="{5F00C216-8944-4AE3-AB2A-0A43726A95B0}" type="presParOf" srcId="{58E036AF-E135-46A1-8D02-7DF03587A7A9}" destId="{37EDE893-7040-4896-9ACA-6EB71555DD26}" srcOrd="11" destOrd="0" presId="urn:microsoft.com/office/officeart/2005/8/layout/list1"/>
    <dgm:cxn modelId="{158F474A-CEC6-48BC-A358-03B892A01ECE}" type="presParOf" srcId="{58E036AF-E135-46A1-8D02-7DF03587A7A9}" destId="{CF485E35-3A4A-48E6-B62C-211FF7871015}" srcOrd="12" destOrd="0" presId="urn:microsoft.com/office/officeart/2005/8/layout/list1"/>
    <dgm:cxn modelId="{E43FDF90-685C-44EE-B29C-4C45F4787997}" type="presParOf" srcId="{CF485E35-3A4A-48E6-B62C-211FF7871015}" destId="{2FAB8AA4-5443-4857-BBAE-102BAD73751F}" srcOrd="0" destOrd="0" presId="urn:microsoft.com/office/officeart/2005/8/layout/list1"/>
    <dgm:cxn modelId="{962DCD32-1FB8-40ED-9D0E-9E99EDD8343A}" type="presParOf" srcId="{CF485E35-3A4A-48E6-B62C-211FF7871015}" destId="{FFFEDC1D-DBB5-45CE-B45C-3415CABE60D4}" srcOrd="1" destOrd="0" presId="urn:microsoft.com/office/officeart/2005/8/layout/list1"/>
    <dgm:cxn modelId="{E7B6BC41-6A16-45FA-992B-4B12DE599D93}" type="presParOf" srcId="{58E036AF-E135-46A1-8D02-7DF03587A7A9}" destId="{3F62029A-863E-4A5E-8CCB-945E1F457CF9}" srcOrd="13" destOrd="0" presId="urn:microsoft.com/office/officeart/2005/8/layout/list1"/>
    <dgm:cxn modelId="{896EC352-1C26-4628-B15D-BD15DF0E9047}" type="presParOf" srcId="{58E036AF-E135-46A1-8D02-7DF03587A7A9}" destId="{32AA7FAB-A37B-42F2-BFF7-ED03C75F2D4E}"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845500-D2DF-4DD9-87C5-5A3D51F92BBC}">
      <dsp:nvSpPr>
        <dsp:cNvPr id="0" name=""/>
        <dsp:cNvSpPr/>
      </dsp:nvSpPr>
      <dsp:spPr>
        <a:xfrm>
          <a:off x="0" y="279696"/>
          <a:ext cx="8099425" cy="768599"/>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28605" tIns="333248" rIns="628605" bIns="113792" numCol="1" spcCol="1270" anchor="t" anchorCtr="0">
          <a:noAutofit/>
        </a:bodyPr>
        <a:lstStyle/>
        <a:p>
          <a:pPr marL="171450" lvl="1" indent="-171450" algn="l" defTabSz="711200">
            <a:lnSpc>
              <a:spcPct val="90000"/>
            </a:lnSpc>
            <a:spcBef>
              <a:spcPct val="0"/>
            </a:spcBef>
            <a:spcAft>
              <a:spcPct val="15000"/>
            </a:spcAft>
            <a:buChar char="•"/>
          </a:pPr>
          <a:r>
            <a:rPr lang="ja-JP" altLang="en-US" sz="1600" b="1" kern="1200" dirty="0">
              <a:solidFill>
                <a:schemeClr val="tx1"/>
              </a:solidFill>
            </a:rPr>
            <a:t>持っている知識を使って表現する問題</a:t>
          </a:r>
          <a:endParaRPr kumimoji="1" lang="ja-JP" altLang="en-US" sz="1600" kern="1200" dirty="0">
            <a:solidFill>
              <a:schemeClr val="tx1"/>
            </a:solidFill>
          </a:endParaRPr>
        </a:p>
      </dsp:txBody>
      <dsp:txXfrm>
        <a:off x="0" y="279696"/>
        <a:ext cx="8099425" cy="768599"/>
      </dsp:txXfrm>
    </dsp:sp>
    <dsp:sp modelId="{F47626A6-51D1-46AB-8B3F-0540A72D1B56}">
      <dsp:nvSpPr>
        <dsp:cNvPr id="0" name=""/>
        <dsp:cNvSpPr/>
      </dsp:nvSpPr>
      <dsp:spPr>
        <a:xfrm>
          <a:off x="385592" y="43536"/>
          <a:ext cx="7711847" cy="47232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4297" tIns="0" rIns="214297" bIns="0" numCol="1" spcCol="1270" anchor="ctr" anchorCtr="0">
          <a:noAutofit/>
        </a:bodyPr>
        <a:lstStyle/>
        <a:p>
          <a:pPr marL="0" lvl="0" indent="0" algn="l" defTabSz="800100">
            <a:lnSpc>
              <a:spcPct val="90000"/>
            </a:lnSpc>
            <a:spcBef>
              <a:spcPct val="0"/>
            </a:spcBef>
            <a:spcAft>
              <a:spcPct val="35000"/>
            </a:spcAft>
            <a:buNone/>
          </a:pPr>
          <a:r>
            <a:rPr lang="en-US" altLang="ja-JP" sz="1800" b="1" kern="1200" dirty="0">
              <a:latin typeface="メイリオ" panose="020B0604030504040204" pitchFamily="50" charset="-128"/>
              <a:ea typeface="メイリオ" panose="020B0604030504040204" pitchFamily="50" charset="-128"/>
            </a:rPr>
            <a:t>A-2</a:t>
          </a:r>
          <a:r>
            <a:rPr lang="ja-JP" altLang="en-US" sz="1800" b="1" kern="1200" dirty="0">
              <a:latin typeface="メイリオ" panose="020B0604030504040204" pitchFamily="50" charset="-128"/>
              <a:ea typeface="メイリオ" panose="020B0604030504040204" pitchFamily="50" charset="-128"/>
            </a:rPr>
            <a:t>問題　複雑な知識があるか？理解しているか？</a:t>
          </a:r>
        </a:p>
      </dsp:txBody>
      <dsp:txXfrm>
        <a:off x="408649" y="66593"/>
        <a:ext cx="7665733" cy="426206"/>
      </dsp:txXfrm>
    </dsp:sp>
    <dsp:sp modelId="{E6F2DE69-FCF1-48C3-BF60-608CC8B527EF}">
      <dsp:nvSpPr>
        <dsp:cNvPr id="0" name=""/>
        <dsp:cNvSpPr/>
      </dsp:nvSpPr>
      <dsp:spPr>
        <a:xfrm>
          <a:off x="0" y="1370856"/>
          <a:ext cx="8099425" cy="768599"/>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28605" tIns="333248" rIns="628605" bIns="113792" numCol="1" spcCol="1270" anchor="t" anchorCtr="0">
          <a:noAutofit/>
        </a:bodyPr>
        <a:lstStyle/>
        <a:p>
          <a:pPr marL="171450" lvl="1" indent="-171450" algn="l" defTabSz="711200">
            <a:lnSpc>
              <a:spcPct val="90000"/>
            </a:lnSpc>
            <a:spcBef>
              <a:spcPct val="0"/>
            </a:spcBef>
            <a:spcAft>
              <a:spcPct val="15000"/>
            </a:spcAft>
            <a:buChar char="•"/>
          </a:pPr>
          <a:r>
            <a:rPr lang="ja-JP" altLang="en-US" sz="1600" b="1" kern="1200" dirty="0"/>
            <a:t>写真，グラフ資料などを，そのまま読み取って表現する問題</a:t>
          </a:r>
          <a:endParaRPr kumimoji="1" lang="ja-JP" altLang="en-US" sz="1600" kern="1200" dirty="0"/>
        </a:p>
      </dsp:txBody>
      <dsp:txXfrm>
        <a:off x="0" y="1370856"/>
        <a:ext cx="8099425" cy="768599"/>
      </dsp:txXfrm>
    </dsp:sp>
    <dsp:sp modelId="{CC74FA46-2FDD-4FDF-9162-127F9E17938A}">
      <dsp:nvSpPr>
        <dsp:cNvPr id="0" name=""/>
        <dsp:cNvSpPr/>
      </dsp:nvSpPr>
      <dsp:spPr>
        <a:xfrm>
          <a:off x="385592" y="1134696"/>
          <a:ext cx="7711847" cy="47232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4297" tIns="0" rIns="214297" bIns="0" numCol="1" spcCol="1270" anchor="ctr" anchorCtr="0">
          <a:noAutofit/>
        </a:bodyPr>
        <a:lstStyle/>
        <a:p>
          <a:pPr marL="0" lvl="0" indent="0" algn="l" defTabSz="800100">
            <a:lnSpc>
              <a:spcPct val="90000"/>
            </a:lnSpc>
            <a:spcBef>
              <a:spcPct val="0"/>
            </a:spcBef>
            <a:spcAft>
              <a:spcPct val="35000"/>
            </a:spcAft>
            <a:buNone/>
          </a:pPr>
          <a:r>
            <a:rPr lang="en-US" altLang="ja-JP" sz="1800" b="1" kern="1200" dirty="0">
              <a:latin typeface="メイリオ" panose="020B0604030504040204" pitchFamily="50" charset="-128"/>
              <a:ea typeface="メイリオ" panose="020B0604030504040204" pitchFamily="50" charset="-128"/>
            </a:rPr>
            <a:t>B-1</a:t>
          </a:r>
          <a:r>
            <a:rPr lang="ja-JP" altLang="en-US" sz="1800" b="1" kern="1200" dirty="0">
              <a:latin typeface="メイリオ" panose="020B0604030504040204" pitchFamily="50" charset="-128"/>
              <a:ea typeface="メイリオ" panose="020B0604030504040204" pitchFamily="50" charset="-128"/>
            </a:rPr>
            <a:t>問題　単純な応用力があるか？論理的な思考があるか？</a:t>
          </a:r>
        </a:p>
      </dsp:txBody>
      <dsp:txXfrm>
        <a:off x="408649" y="1157753"/>
        <a:ext cx="7665733" cy="426206"/>
      </dsp:txXfrm>
    </dsp:sp>
    <dsp:sp modelId="{46E4D837-5A62-4395-93D9-ED9F38CBBA29}">
      <dsp:nvSpPr>
        <dsp:cNvPr id="0" name=""/>
        <dsp:cNvSpPr/>
      </dsp:nvSpPr>
      <dsp:spPr>
        <a:xfrm>
          <a:off x="0" y="2462015"/>
          <a:ext cx="8099425" cy="768599"/>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28605" tIns="333248" rIns="628605" bIns="113792" numCol="1" spcCol="1270" anchor="t" anchorCtr="0">
          <a:noAutofit/>
        </a:bodyPr>
        <a:lstStyle/>
        <a:p>
          <a:pPr marL="171450" lvl="1" indent="-171450" algn="l" defTabSz="711200">
            <a:lnSpc>
              <a:spcPct val="90000"/>
            </a:lnSpc>
            <a:spcBef>
              <a:spcPct val="0"/>
            </a:spcBef>
            <a:spcAft>
              <a:spcPct val="15000"/>
            </a:spcAft>
            <a:buNone/>
          </a:pPr>
          <a:r>
            <a:rPr kumimoji="1" lang="ja-JP" altLang="en-US" sz="1600" b="1" kern="1200" dirty="0"/>
            <a:t>・複数の資料や知識を活用して，表現する問題</a:t>
          </a:r>
          <a:endParaRPr kumimoji="1" lang="ja-JP" altLang="en-US" sz="1600" kern="1200" dirty="0"/>
        </a:p>
      </dsp:txBody>
      <dsp:txXfrm>
        <a:off x="0" y="2462015"/>
        <a:ext cx="8099425" cy="768599"/>
      </dsp:txXfrm>
    </dsp:sp>
    <dsp:sp modelId="{D26422BE-E6D3-46B5-8795-4C532A8C0475}">
      <dsp:nvSpPr>
        <dsp:cNvPr id="0" name=""/>
        <dsp:cNvSpPr/>
      </dsp:nvSpPr>
      <dsp:spPr>
        <a:xfrm>
          <a:off x="385592" y="2225855"/>
          <a:ext cx="7711847" cy="47232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4297" tIns="0" rIns="214297" bIns="0" numCol="1" spcCol="1270" anchor="ctr" anchorCtr="0">
          <a:noAutofit/>
        </a:bodyPr>
        <a:lstStyle/>
        <a:p>
          <a:pPr marL="0" lvl="0" indent="0" algn="l" defTabSz="800100">
            <a:lnSpc>
              <a:spcPct val="90000"/>
            </a:lnSpc>
            <a:spcBef>
              <a:spcPct val="0"/>
            </a:spcBef>
            <a:spcAft>
              <a:spcPct val="35000"/>
            </a:spcAft>
            <a:buNone/>
          </a:pPr>
          <a:r>
            <a:rPr lang="en-US" altLang="ja-JP" sz="1800" b="1" kern="1200" dirty="0">
              <a:latin typeface="メイリオ" panose="020B0604030504040204" pitchFamily="50" charset="-128"/>
              <a:ea typeface="メイリオ" panose="020B0604030504040204" pitchFamily="50" charset="-128"/>
            </a:rPr>
            <a:t>B-2</a:t>
          </a:r>
          <a:r>
            <a:rPr lang="ja-JP" altLang="en-US" sz="1800" b="1" kern="1200" dirty="0">
              <a:latin typeface="メイリオ" panose="020B0604030504040204" pitchFamily="50" charset="-128"/>
              <a:ea typeface="メイリオ" panose="020B0604030504040204" pitchFamily="50" charset="-128"/>
            </a:rPr>
            <a:t>問題　複雑な応用力があるか？論理的な思考があるか？</a:t>
          </a:r>
        </a:p>
      </dsp:txBody>
      <dsp:txXfrm>
        <a:off x="408649" y="2248912"/>
        <a:ext cx="7665733" cy="426206"/>
      </dsp:txXfrm>
    </dsp:sp>
    <dsp:sp modelId="{32AA7FAB-A37B-42F2-BFF7-ED03C75F2D4E}">
      <dsp:nvSpPr>
        <dsp:cNvPr id="0" name=""/>
        <dsp:cNvSpPr/>
      </dsp:nvSpPr>
      <dsp:spPr>
        <a:xfrm>
          <a:off x="0" y="3553176"/>
          <a:ext cx="8099425" cy="10836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28605" tIns="333248" rIns="628605" bIns="113792" numCol="1" spcCol="1270" anchor="t" anchorCtr="0">
          <a:noAutofit/>
        </a:bodyPr>
        <a:lstStyle/>
        <a:p>
          <a:pPr marL="171450" lvl="1" indent="-171450" algn="l" defTabSz="711200">
            <a:lnSpc>
              <a:spcPct val="90000"/>
            </a:lnSpc>
            <a:spcBef>
              <a:spcPct val="0"/>
            </a:spcBef>
            <a:spcAft>
              <a:spcPct val="15000"/>
            </a:spcAft>
            <a:buChar char="•"/>
          </a:pPr>
          <a:r>
            <a:rPr kumimoji="1" lang="ja-JP" altLang="en-US" sz="1600" b="1" kern="1200" dirty="0">
              <a:solidFill>
                <a:schemeClr val="tx1"/>
              </a:solidFill>
            </a:rPr>
            <a:t>文章の途中を埋める形式。つながりの観点から，記述とは別カテゴリとした。</a:t>
          </a:r>
        </a:p>
      </dsp:txBody>
      <dsp:txXfrm>
        <a:off x="0" y="3553176"/>
        <a:ext cx="8099425" cy="1083600"/>
      </dsp:txXfrm>
    </dsp:sp>
    <dsp:sp modelId="{FFFEDC1D-DBB5-45CE-B45C-3415CABE60D4}">
      <dsp:nvSpPr>
        <dsp:cNvPr id="0" name=""/>
        <dsp:cNvSpPr/>
      </dsp:nvSpPr>
      <dsp:spPr>
        <a:xfrm>
          <a:off x="385592" y="3317015"/>
          <a:ext cx="7711847" cy="47232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4297" tIns="0" rIns="214297" bIns="0" numCol="1" spcCol="1270" anchor="ctr" anchorCtr="0">
          <a:noAutofit/>
        </a:bodyPr>
        <a:lstStyle/>
        <a:p>
          <a:pPr marL="0" lvl="0" indent="0" algn="l" defTabSz="800100">
            <a:lnSpc>
              <a:spcPct val="90000"/>
            </a:lnSpc>
            <a:spcBef>
              <a:spcPct val="0"/>
            </a:spcBef>
            <a:spcAft>
              <a:spcPct val="35000"/>
            </a:spcAft>
            <a:buNone/>
          </a:pPr>
          <a:r>
            <a:rPr lang="ja-JP" altLang="en-US" sz="1800" b="1" kern="1200" dirty="0">
              <a:latin typeface="メイリオ" panose="020B0604030504040204" pitchFamily="50" charset="-128"/>
              <a:ea typeface="メイリオ" panose="020B0604030504040204" pitchFamily="50" charset="-128"/>
            </a:rPr>
            <a:t>穴埋記述（思考コード以外での分類）</a:t>
          </a:r>
          <a:endParaRPr lang="en-US" altLang="ja-JP" sz="1800" b="1" kern="1200" dirty="0">
            <a:latin typeface="メイリオ" panose="020B0604030504040204" pitchFamily="50" charset="-128"/>
            <a:ea typeface="メイリオ" panose="020B0604030504040204" pitchFamily="50" charset="-128"/>
          </a:endParaRPr>
        </a:p>
      </dsp:txBody>
      <dsp:txXfrm>
        <a:off x="408649" y="3340072"/>
        <a:ext cx="7665733" cy="426206"/>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4" y="0"/>
            <a:ext cx="2919302" cy="493237"/>
          </a:xfrm>
          <a:prstGeom prst="rect">
            <a:avLst/>
          </a:prstGeom>
        </p:spPr>
        <p:txBody>
          <a:bodyPr vert="horz" lIns="90555" tIns="45274" rIns="90555" bIns="45274" rtlCol="0"/>
          <a:lstStyle>
            <a:lvl1pPr algn="l">
              <a:defRPr sz="1200"/>
            </a:lvl1pPr>
          </a:lstStyle>
          <a:p>
            <a:endParaRPr kumimoji="1" lang="ja-JP" altLang="en-US" dirty="0">
              <a:ea typeface="メイリオ"/>
            </a:endParaRPr>
          </a:p>
        </p:txBody>
      </p:sp>
      <p:sp>
        <p:nvSpPr>
          <p:cNvPr id="3" name="日付プレースホルダー 2"/>
          <p:cNvSpPr>
            <a:spLocks noGrp="1"/>
          </p:cNvSpPr>
          <p:nvPr>
            <p:ph type="dt" sz="quarter" idx="1"/>
          </p:nvPr>
        </p:nvSpPr>
        <p:spPr>
          <a:xfrm>
            <a:off x="3814892" y="0"/>
            <a:ext cx="2919302" cy="493237"/>
          </a:xfrm>
          <a:prstGeom prst="rect">
            <a:avLst/>
          </a:prstGeom>
        </p:spPr>
        <p:txBody>
          <a:bodyPr vert="horz" lIns="90555" tIns="45274" rIns="90555" bIns="45274" rtlCol="0"/>
          <a:lstStyle>
            <a:lvl1pPr algn="r">
              <a:defRPr sz="1200"/>
            </a:lvl1pPr>
          </a:lstStyle>
          <a:p>
            <a:fld id="{F5D200CB-1519-491C-9B46-BD5CBEC4B34E}" type="datetimeFigureOut">
              <a:rPr kumimoji="1" lang="ja-JP" altLang="en-US" smtClean="0">
                <a:ea typeface="メイリオ"/>
              </a:rPr>
              <a:pPr/>
              <a:t>2020/9/8</a:t>
            </a:fld>
            <a:endParaRPr kumimoji="1" lang="ja-JP" altLang="en-US" dirty="0">
              <a:ea typeface="メイリオ"/>
            </a:endParaRPr>
          </a:p>
        </p:txBody>
      </p:sp>
      <p:sp>
        <p:nvSpPr>
          <p:cNvPr id="4" name="フッター プレースホルダー 3"/>
          <p:cNvSpPr>
            <a:spLocks noGrp="1"/>
          </p:cNvSpPr>
          <p:nvPr>
            <p:ph type="ftr" sz="quarter" idx="2"/>
          </p:nvPr>
        </p:nvSpPr>
        <p:spPr>
          <a:xfrm>
            <a:off x="4" y="9371513"/>
            <a:ext cx="2919302" cy="493236"/>
          </a:xfrm>
          <a:prstGeom prst="rect">
            <a:avLst/>
          </a:prstGeom>
        </p:spPr>
        <p:txBody>
          <a:bodyPr vert="horz" lIns="90555" tIns="45274" rIns="90555" bIns="45274" rtlCol="0" anchor="b"/>
          <a:lstStyle>
            <a:lvl1pPr algn="l">
              <a:defRPr sz="1200"/>
            </a:lvl1pPr>
          </a:lstStyle>
          <a:p>
            <a:endParaRPr kumimoji="1" lang="ja-JP" altLang="en-US" dirty="0">
              <a:ea typeface="メイリオ"/>
            </a:endParaRPr>
          </a:p>
        </p:txBody>
      </p:sp>
      <p:sp>
        <p:nvSpPr>
          <p:cNvPr id="5" name="スライド番号プレースホルダー 4"/>
          <p:cNvSpPr>
            <a:spLocks noGrp="1"/>
          </p:cNvSpPr>
          <p:nvPr>
            <p:ph type="sldNum" sz="quarter" idx="3"/>
          </p:nvPr>
        </p:nvSpPr>
        <p:spPr>
          <a:xfrm>
            <a:off x="3814892" y="9371513"/>
            <a:ext cx="2919302" cy="493236"/>
          </a:xfrm>
          <a:prstGeom prst="rect">
            <a:avLst/>
          </a:prstGeom>
        </p:spPr>
        <p:txBody>
          <a:bodyPr vert="horz" lIns="90555" tIns="45274" rIns="90555" bIns="45274" rtlCol="0" anchor="b"/>
          <a:lstStyle>
            <a:lvl1pPr algn="r">
              <a:defRPr sz="1200"/>
            </a:lvl1pPr>
          </a:lstStyle>
          <a:p>
            <a:fld id="{01421193-EFB6-484A-A7BF-49824EA1F460}" type="slidenum">
              <a:rPr kumimoji="1" lang="ja-JP" altLang="en-US" smtClean="0">
                <a:ea typeface="メイリオ"/>
              </a:rPr>
              <a:pPr/>
              <a:t>‹#›</a:t>
            </a:fld>
            <a:endParaRPr kumimoji="1" lang="ja-JP" altLang="en-US" dirty="0">
              <a:ea typeface="メイリオ"/>
            </a:endParaRPr>
          </a:p>
        </p:txBody>
      </p:sp>
    </p:spTree>
    <p:extLst>
      <p:ext uri="{BB962C8B-B14F-4D97-AF65-F5344CB8AC3E}">
        <p14:creationId xmlns:p14="http://schemas.microsoft.com/office/powerpoint/2010/main" val="125124468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4" y="0"/>
            <a:ext cx="2919302" cy="493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534" tIns="45263" rIns="90534" bIns="45263" numCol="1" anchor="t" anchorCtr="0" compatLnSpc="1">
            <a:prstTxWarp prst="textNoShape">
              <a:avLst/>
            </a:prstTxWarp>
          </a:bodyPr>
          <a:lstStyle>
            <a:lvl1pPr defTabSz="907109">
              <a:defRPr>
                <a:ea typeface="メイリオ"/>
              </a:defRPr>
            </a:lvl1pPr>
          </a:lstStyle>
          <a:p>
            <a:endParaRPr lang="en-US" altLang="ja-JP" dirty="0"/>
          </a:p>
        </p:txBody>
      </p:sp>
      <p:sp>
        <p:nvSpPr>
          <p:cNvPr id="4099" name="Rectangle 3"/>
          <p:cNvSpPr>
            <a:spLocks noGrp="1" noChangeArrowheads="1"/>
          </p:cNvSpPr>
          <p:nvPr>
            <p:ph type="dt" idx="1"/>
          </p:nvPr>
        </p:nvSpPr>
        <p:spPr bwMode="auto">
          <a:xfrm>
            <a:off x="3814892" y="0"/>
            <a:ext cx="2919302" cy="493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534" tIns="45263" rIns="90534" bIns="45263" numCol="1" anchor="t" anchorCtr="0" compatLnSpc="1">
            <a:prstTxWarp prst="textNoShape">
              <a:avLst/>
            </a:prstTxWarp>
          </a:bodyPr>
          <a:lstStyle>
            <a:lvl1pPr algn="r" defTabSz="907109">
              <a:defRPr>
                <a:ea typeface="メイリオ"/>
              </a:defRPr>
            </a:lvl1pPr>
          </a:lstStyle>
          <a:p>
            <a:endParaRPr lang="en-US" altLang="ja-JP" dirty="0"/>
          </a:p>
        </p:txBody>
      </p:sp>
      <p:sp>
        <p:nvSpPr>
          <p:cNvPr id="46084" name="Rectangle 4"/>
          <p:cNvSpPr>
            <a:spLocks noGrp="1" noRot="1" noChangeAspect="1" noChangeArrowheads="1" noTextEdit="1"/>
          </p:cNvSpPr>
          <p:nvPr>
            <p:ph type="sldImg" idx="2"/>
          </p:nvPr>
        </p:nvSpPr>
        <p:spPr bwMode="auto">
          <a:xfrm>
            <a:off x="903288" y="738188"/>
            <a:ext cx="4932362" cy="3700462"/>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101" name="Rectangle 5"/>
          <p:cNvSpPr>
            <a:spLocks noGrp="1" noChangeArrowheads="1"/>
          </p:cNvSpPr>
          <p:nvPr>
            <p:ph type="body" sz="quarter" idx="3"/>
          </p:nvPr>
        </p:nvSpPr>
        <p:spPr bwMode="auto">
          <a:xfrm>
            <a:off x="675619" y="4686538"/>
            <a:ext cx="5387667" cy="44391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534" tIns="45263" rIns="90534" bIns="45263" numCol="1" anchor="t" anchorCtr="0" compatLnSpc="1">
            <a:prstTxWarp prst="textNoShape">
              <a:avLst/>
            </a:prstTxWarp>
          </a:bodyPr>
          <a:lstStyle/>
          <a:p>
            <a:pPr lvl="0"/>
            <a:r>
              <a:rPr lang="ja-JP" altLang="en-US" noProof="0" dirty="0"/>
              <a:t>マスタ テキストの書式設定</a:t>
            </a:r>
          </a:p>
          <a:p>
            <a:pPr lvl="1"/>
            <a:r>
              <a:rPr lang="ja-JP" altLang="en-US" noProof="0" dirty="0"/>
              <a:t>第 </a:t>
            </a:r>
            <a:r>
              <a:rPr lang="en-US" altLang="ja-JP" noProof="0" dirty="0"/>
              <a:t>2 </a:t>
            </a:r>
            <a:r>
              <a:rPr lang="ja-JP" altLang="en-US" noProof="0" dirty="0"/>
              <a:t>レベル</a:t>
            </a:r>
          </a:p>
          <a:p>
            <a:pPr lvl="2"/>
            <a:r>
              <a:rPr lang="ja-JP" altLang="en-US" noProof="0" dirty="0"/>
              <a:t>第 </a:t>
            </a:r>
            <a:r>
              <a:rPr lang="en-US" altLang="ja-JP" noProof="0" dirty="0"/>
              <a:t>3 </a:t>
            </a:r>
            <a:r>
              <a:rPr lang="ja-JP" altLang="en-US" noProof="0" dirty="0"/>
              <a:t>レベル</a:t>
            </a:r>
          </a:p>
          <a:p>
            <a:pPr lvl="3"/>
            <a:r>
              <a:rPr lang="ja-JP" altLang="en-US" noProof="0" dirty="0"/>
              <a:t>第 </a:t>
            </a:r>
            <a:r>
              <a:rPr lang="en-US" altLang="ja-JP" noProof="0" dirty="0"/>
              <a:t>4 </a:t>
            </a:r>
            <a:r>
              <a:rPr lang="ja-JP" altLang="en-US" noProof="0" dirty="0"/>
              <a:t>レベル</a:t>
            </a:r>
          </a:p>
          <a:p>
            <a:pPr lvl="4"/>
            <a:r>
              <a:rPr lang="ja-JP" altLang="en-US" noProof="0" dirty="0"/>
              <a:t>第 </a:t>
            </a:r>
            <a:r>
              <a:rPr lang="en-US" altLang="ja-JP" noProof="0" dirty="0"/>
              <a:t>5 </a:t>
            </a:r>
            <a:r>
              <a:rPr lang="ja-JP" altLang="en-US" noProof="0" dirty="0"/>
              <a:t>レベル</a:t>
            </a:r>
          </a:p>
        </p:txBody>
      </p:sp>
      <p:sp>
        <p:nvSpPr>
          <p:cNvPr id="4102" name="Rectangle 6"/>
          <p:cNvSpPr>
            <a:spLocks noGrp="1" noChangeArrowheads="1"/>
          </p:cNvSpPr>
          <p:nvPr>
            <p:ph type="ftr" sz="quarter" idx="4"/>
          </p:nvPr>
        </p:nvSpPr>
        <p:spPr bwMode="auto">
          <a:xfrm>
            <a:off x="4" y="9371513"/>
            <a:ext cx="2919302" cy="4932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534" tIns="45263" rIns="90534" bIns="45263" numCol="1" anchor="b" anchorCtr="0" compatLnSpc="1">
            <a:prstTxWarp prst="textNoShape">
              <a:avLst/>
            </a:prstTxWarp>
          </a:bodyPr>
          <a:lstStyle>
            <a:lvl1pPr defTabSz="907109">
              <a:defRPr>
                <a:ea typeface="メイリオ"/>
              </a:defRPr>
            </a:lvl1pPr>
          </a:lstStyle>
          <a:p>
            <a:endParaRPr lang="en-US" altLang="ja-JP" dirty="0"/>
          </a:p>
        </p:txBody>
      </p:sp>
      <p:sp>
        <p:nvSpPr>
          <p:cNvPr id="4103" name="Rectangle 7"/>
          <p:cNvSpPr>
            <a:spLocks noGrp="1" noChangeArrowheads="1"/>
          </p:cNvSpPr>
          <p:nvPr>
            <p:ph type="sldNum" sz="quarter" idx="5"/>
          </p:nvPr>
        </p:nvSpPr>
        <p:spPr bwMode="auto">
          <a:xfrm>
            <a:off x="3814892" y="9371513"/>
            <a:ext cx="2919302" cy="4932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534" tIns="45263" rIns="90534" bIns="45263" numCol="1" anchor="b" anchorCtr="0" compatLnSpc="1">
            <a:prstTxWarp prst="textNoShape">
              <a:avLst/>
            </a:prstTxWarp>
          </a:bodyPr>
          <a:lstStyle>
            <a:lvl1pPr algn="r" defTabSz="907109">
              <a:defRPr>
                <a:ea typeface="メイリオ"/>
              </a:defRPr>
            </a:lvl1pPr>
          </a:lstStyle>
          <a:p>
            <a:fld id="{A2BF0634-4721-4A6A-9EDB-7217FCE35927}" type="slidenum">
              <a:rPr lang="en-US" altLang="ja-JP" smtClean="0"/>
              <a:pPr/>
              <a:t>‹#›</a:t>
            </a:fld>
            <a:endParaRPr lang="en-US" altLang="ja-JP" dirty="0"/>
          </a:p>
        </p:txBody>
      </p:sp>
    </p:spTree>
    <p:extLst>
      <p:ext uri="{BB962C8B-B14F-4D97-AF65-F5344CB8AC3E}">
        <p14:creationId xmlns:p14="http://schemas.microsoft.com/office/powerpoint/2010/main" val="2599434608"/>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kumimoji="1" sz="1200" kern="1200">
        <a:solidFill>
          <a:schemeClr val="tx1"/>
        </a:solidFill>
        <a:latin typeface="Arial" pitchFamily="34" charset="0"/>
        <a:ea typeface="メイリオ"/>
        <a:cs typeface="+mn-cs"/>
      </a:defRPr>
    </a:lvl1pPr>
    <a:lvl2pPr marL="457200" algn="l" rtl="0" eaLnBrk="0" fontAlgn="base" hangingPunct="0">
      <a:spcBef>
        <a:spcPct val="30000"/>
      </a:spcBef>
      <a:spcAft>
        <a:spcPct val="0"/>
      </a:spcAft>
      <a:defRPr kumimoji="1" sz="1200" kern="1200">
        <a:solidFill>
          <a:schemeClr val="tx1"/>
        </a:solidFill>
        <a:latin typeface="Arial" pitchFamily="34" charset="0"/>
        <a:ea typeface="メイリオ"/>
        <a:cs typeface="+mn-cs"/>
      </a:defRPr>
    </a:lvl2pPr>
    <a:lvl3pPr marL="914400" algn="l" rtl="0" eaLnBrk="0" fontAlgn="base" hangingPunct="0">
      <a:spcBef>
        <a:spcPct val="30000"/>
      </a:spcBef>
      <a:spcAft>
        <a:spcPct val="0"/>
      </a:spcAft>
      <a:defRPr kumimoji="1" sz="1200" kern="1200">
        <a:solidFill>
          <a:schemeClr val="tx1"/>
        </a:solidFill>
        <a:latin typeface="Arial" pitchFamily="34" charset="0"/>
        <a:ea typeface="メイリオ"/>
        <a:cs typeface="+mn-cs"/>
      </a:defRPr>
    </a:lvl3pPr>
    <a:lvl4pPr marL="1371600" algn="l" rtl="0" eaLnBrk="0" fontAlgn="base" hangingPunct="0">
      <a:spcBef>
        <a:spcPct val="30000"/>
      </a:spcBef>
      <a:spcAft>
        <a:spcPct val="0"/>
      </a:spcAft>
      <a:defRPr kumimoji="1" sz="1200" kern="1200">
        <a:solidFill>
          <a:schemeClr val="tx1"/>
        </a:solidFill>
        <a:latin typeface="Arial" pitchFamily="34" charset="0"/>
        <a:ea typeface="メイリオ"/>
        <a:cs typeface="+mn-cs"/>
      </a:defRPr>
    </a:lvl4pPr>
    <a:lvl5pPr marL="1828800" algn="l" rtl="0" eaLnBrk="0" fontAlgn="base" hangingPunct="0">
      <a:spcBef>
        <a:spcPct val="30000"/>
      </a:spcBef>
      <a:spcAft>
        <a:spcPct val="0"/>
      </a:spcAft>
      <a:defRPr kumimoji="1" sz="1200" kern="1200">
        <a:solidFill>
          <a:schemeClr val="tx1"/>
        </a:solidFill>
        <a:latin typeface="Arial" pitchFamily="34" charset="0"/>
        <a:ea typeface="メイリオ"/>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株式会社文理の西田です。よろしくお願いいたします。</a:t>
            </a:r>
            <a:endParaRPr kumimoji="1" lang="en-US" altLang="ja-JP" dirty="0"/>
          </a:p>
          <a:p>
            <a:r>
              <a:rPr kumimoji="1" lang="ja-JP" altLang="en-US" dirty="0"/>
              <a:t>私からは，高校入試問題を思考コードで分析してみた！というテーマでお話させていただきます。</a:t>
            </a:r>
          </a:p>
        </p:txBody>
      </p:sp>
      <p:sp>
        <p:nvSpPr>
          <p:cNvPr id="4" name="スライド番号プレースホルダー 3"/>
          <p:cNvSpPr>
            <a:spLocks noGrp="1"/>
          </p:cNvSpPr>
          <p:nvPr>
            <p:ph type="sldNum" sz="quarter" idx="5"/>
          </p:nvPr>
        </p:nvSpPr>
        <p:spPr/>
        <p:txBody>
          <a:bodyPr/>
          <a:lstStyle/>
          <a:p>
            <a:fld id="{A2BF0634-4721-4A6A-9EDB-7217FCE35927}" type="slidenum">
              <a:rPr lang="en-US" altLang="ja-JP" smtClean="0"/>
              <a:pPr/>
              <a:t>1</a:t>
            </a:fld>
            <a:endParaRPr lang="en-US" altLang="ja-JP" dirty="0"/>
          </a:p>
        </p:txBody>
      </p:sp>
    </p:spTree>
    <p:extLst>
      <p:ext uri="{BB962C8B-B14F-4D97-AF65-F5344CB8AC3E}">
        <p14:creationId xmlns:p14="http://schemas.microsoft.com/office/powerpoint/2010/main" val="3952530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これらを踏まえて，今後の入試傾向はどう変化するのでしょう。</a:t>
            </a:r>
            <a:endParaRPr kumimoji="1" lang="en-US" altLang="ja-JP" dirty="0"/>
          </a:p>
        </p:txBody>
      </p:sp>
      <p:sp>
        <p:nvSpPr>
          <p:cNvPr id="4" name="スライド番号プレースホルダー 3"/>
          <p:cNvSpPr>
            <a:spLocks noGrp="1"/>
          </p:cNvSpPr>
          <p:nvPr>
            <p:ph type="sldNum" sz="quarter" idx="5"/>
          </p:nvPr>
        </p:nvSpPr>
        <p:spPr/>
        <p:txBody>
          <a:bodyPr/>
          <a:lstStyle/>
          <a:p>
            <a:fld id="{A2BF0634-4721-4A6A-9EDB-7217FCE35927}" type="slidenum">
              <a:rPr lang="en-US" altLang="ja-JP" smtClean="0"/>
              <a:pPr/>
              <a:t>10</a:t>
            </a:fld>
            <a:endParaRPr lang="en-US" altLang="ja-JP" dirty="0"/>
          </a:p>
        </p:txBody>
      </p:sp>
    </p:spTree>
    <p:extLst>
      <p:ext uri="{BB962C8B-B14F-4D97-AF65-F5344CB8AC3E}">
        <p14:creationId xmlns:p14="http://schemas.microsoft.com/office/powerpoint/2010/main" val="36879227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2021</a:t>
            </a:r>
            <a:r>
              <a:rPr kumimoji="1" lang="ja-JP" altLang="en-US" dirty="0"/>
              <a:t>年　社会科の記述問題はどう変わっていくでしょう。</a:t>
            </a:r>
            <a:endParaRPr kumimoji="1" lang="en-US" altLang="ja-JP" dirty="0"/>
          </a:p>
          <a:p>
            <a:r>
              <a:rPr kumimoji="1" lang="ja-JP" altLang="en-US" dirty="0"/>
              <a:t>この</a:t>
            </a:r>
            <a:r>
              <a:rPr kumimoji="1" lang="en-US" altLang="ja-JP" dirty="0"/>
              <a:t>3</a:t>
            </a:r>
            <a:r>
              <a:rPr kumimoji="1" lang="ja-JP" altLang="en-US" dirty="0"/>
              <a:t>年間で，記述式問題が</a:t>
            </a:r>
            <a:r>
              <a:rPr kumimoji="1" lang="en-US" altLang="ja-JP" dirty="0"/>
              <a:t>3</a:t>
            </a:r>
            <a:r>
              <a:rPr kumimoji="1" lang="ja-JP" altLang="en-US" dirty="0"/>
              <a:t>題以上増加した県は　茨城県と島根県の</a:t>
            </a:r>
            <a:r>
              <a:rPr kumimoji="1" lang="en-US" altLang="ja-JP" dirty="0"/>
              <a:t>2</a:t>
            </a:r>
            <a:r>
              <a:rPr kumimoji="1" lang="ja-JP" altLang="en-US" dirty="0"/>
              <a:t>県でした。</a:t>
            </a:r>
            <a:endParaRPr kumimoji="1" lang="en-US" altLang="ja-JP" dirty="0"/>
          </a:p>
          <a:p>
            <a:endParaRPr kumimoji="1" lang="en-US" altLang="ja-JP" dirty="0"/>
          </a:p>
          <a:p>
            <a:r>
              <a:rPr kumimoji="1" lang="ja-JP" altLang="en-US" dirty="0"/>
              <a:t>また，</a:t>
            </a:r>
            <a:r>
              <a:rPr kumimoji="1" lang="en-US" altLang="ja-JP" dirty="0"/>
              <a:t>B2</a:t>
            </a:r>
            <a:r>
              <a:rPr kumimoji="1" lang="ja-JP" altLang="en-US" dirty="0"/>
              <a:t>問題が</a:t>
            </a:r>
            <a:r>
              <a:rPr kumimoji="1" lang="en-US" altLang="ja-JP" dirty="0"/>
              <a:t>3</a:t>
            </a:r>
            <a:r>
              <a:rPr kumimoji="1" lang="ja-JP" altLang="en-US" dirty="0"/>
              <a:t>題以上増加している都道府県は，</a:t>
            </a:r>
            <a:endParaRPr kumimoji="1" lang="en-US" altLang="ja-JP" dirty="0"/>
          </a:p>
          <a:p>
            <a:r>
              <a:rPr kumimoji="1" lang="ja-JP" altLang="en-US" dirty="0"/>
              <a:t>岩手　栃木　東京　石川　福井　滋賀</a:t>
            </a:r>
            <a:endParaRPr kumimoji="1" lang="en-US" altLang="ja-JP" dirty="0"/>
          </a:p>
          <a:p>
            <a:r>
              <a:rPr kumimoji="1" lang="ja-JP" altLang="en-US" dirty="0"/>
              <a:t>その他　７つの県で</a:t>
            </a:r>
            <a:r>
              <a:rPr kumimoji="1" lang="en-US" altLang="ja-JP" dirty="0"/>
              <a:t>2</a:t>
            </a:r>
            <a:r>
              <a:rPr kumimoji="1" lang="ja-JP" altLang="en-US" dirty="0"/>
              <a:t>題増えています。</a:t>
            </a:r>
            <a:endParaRPr kumimoji="1" lang="en-US" altLang="ja-JP" dirty="0"/>
          </a:p>
          <a:p>
            <a:endParaRPr kumimoji="1" lang="en-US" altLang="ja-JP" dirty="0"/>
          </a:p>
          <a:p>
            <a:r>
              <a:rPr kumimoji="1" lang="ja-JP" altLang="en-US" dirty="0"/>
              <a:t>このように</a:t>
            </a:r>
            <a:r>
              <a:rPr kumimoji="1" lang="en-US" altLang="ja-JP" dirty="0"/>
              <a:t>B2</a:t>
            </a:r>
            <a:r>
              <a:rPr kumimoji="1" lang="ja-JP" altLang="en-US" dirty="0"/>
              <a:t>が増加することが予測されます。</a:t>
            </a:r>
            <a:endParaRPr kumimoji="1" lang="en-US" altLang="ja-JP" dirty="0"/>
          </a:p>
          <a:p>
            <a:endParaRPr kumimoji="1" lang="en-US" altLang="ja-JP" dirty="0"/>
          </a:p>
          <a:p>
            <a:r>
              <a:rPr kumimoji="1" lang="en-US" altLang="ja-JP" dirty="0"/>
              <a:t>A2</a:t>
            </a:r>
            <a:r>
              <a:rPr kumimoji="1" lang="ja-JP" altLang="en-US" dirty="0"/>
              <a:t>，</a:t>
            </a:r>
            <a:r>
              <a:rPr kumimoji="1" lang="en-US" altLang="ja-JP" dirty="0"/>
              <a:t>B1</a:t>
            </a:r>
            <a:r>
              <a:rPr kumimoji="1" lang="ja-JP" altLang="en-US" dirty="0"/>
              <a:t>問題の出題は一定数あると考えられますが，</a:t>
            </a:r>
            <a:endParaRPr kumimoji="1" lang="en-US" altLang="ja-JP" dirty="0"/>
          </a:p>
          <a:p>
            <a:r>
              <a:rPr kumimoji="1" lang="ja-JP" altLang="en-US" dirty="0"/>
              <a:t>それに加えて，より思考力を必要とする記述問題への対策を考えていくことが必要でしょう。</a:t>
            </a:r>
            <a:endParaRPr kumimoji="1" lang="en-US" altLang="ja-JP" dirty="0"/>
          </a:p>
          <a:p>
            <a:endParaRPr kumimoji="1" lang="en-US" altLang="ja-JP" dirty="0"/>
          </a:p>
          <a:p>
            <a:r>
              <a:rPr kumimoji="1" lang="ja-JP" altLang="en-US" dirty="0"/>
              <a:t>それは，教育委員会などの資料からも見て取ることができます。</a:t>
            </a:r>
            <a:endParaRPr kumimoji="1" lang="en-US" altLang="ja-JP" dirty="0"/>
          </a:p>
        </p:txBody>
      </p:sp>
      <p:sp>
        <p:nvSpPr>
          <p:cNvPr id="4" name="スライド番号プレースホルダー 3"/>
          <p:cNvSpPr>
            <a:spLocks noGrp="1"/>
          </p:cNvSpPr>
          <p:nvPr>
            <p:ph type="sldNum" sz="quarter" idx="5"/>
          </p:nvPr>
        </p:nvSpPr>
        <p:spPr/>
        <p:txBody>
          <a:bodyPr/>
          <a:lstStyle/>
          <a:p>
            <a:fld id="{A2BF0634-4721-4A6A-9EDB-7217FCE35927}" type="slidenum">
              <a:rPr lang="en-US" altLang="ja-JP" smtClean="0"/>
              <a:pPr/>
              <a:t>11</a:t>
            </a:fld>
            <a:endParaRPr lang="en-US" altLang="ja-JP" dirty="0"/>
          </a:p>
        </p:txBody>
      </p:sp>
    </p:spTree>
    <p:extLst>
      <p:ext uri="{BB962C8B-B14F-4D97-AF65-F5344CB8AC3E}">
        <p14:creationId xmlns:p14="http://schemas.microsoft.com/office/powerpoint/2010/main" val="8312833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愛知県の入学者選抜方法協議会議事録では</a:t>
            </a:r>
            <a:endParaRPr kumimoji="1" lang="en-US" altLang="ja-JP" dirty="0"/>
          </a:p>
          <a:p>
            <a:r>
              <a:rPr kumimoji="1" lang="ja-JP" altLang="en-US" dirty="0"/>
              <a:t>　基本的な知識・技能の習得に加え，思考力・判断力・表現力をバランスよく出題することが必要であるという発言がありました。</a:t>
            </a:r>
            <a:endParaRPr kumimoji="1" lang="en-US" altLang="ja-JP" dirty="0"/>
          </a:p>
          <a:p>
            <a:endParaRPr kumimoji="1" lang="en-US" altLang="ja-JP" dirty="0"/>
          </a:p>
          <a:p>
            <a:r>
              <a:rPr kumimoji="1" lang="ja-JP" altLang="en-US" dirty="0"/>
              <a:t>大分県の入試</a:t>
            </a:r>
            <a:r>
              <a:rPr kumimoji="1" lang="en-US" altLang="ja-JP" dirty="0"/>
              <a:t>FAQ</a:t>
            </a:r>
            <a:r>
              <a:rPr kumimoji="1" lang="ja-JP" altLang="en-US" dirty="0"/>
              <a:t>では，</a:t>
            </a:r>
            <a:endParaRPr kumimoji="1" lang="en-US" altLang="ja-JP" dirty="0"/>
          </a:p>
          <a:p>
            <a:r>
              <a:rPr kumimoji="1" lang="ja-JP" altLang="en-US" dirty="0"/>
              <a:t>　思考力・判断力・表現力を問う問題とは，基礎的な知識，技能を活用して課題の解決を図る力，自分の考えを正しく表現する力を問う問題と答えています。</a:t>
            </a:r>
            <a:endParaRPr kumimoji="1" lang="en-US" altLang="ja-JP" dirty="0"/>
          </a:p>
          <a:p>
            <a:endParaRPr kumimoji="1" lang="en-US" altLang="ja-JP" dirty="0"/>
          </a:p>
          <a:p>
            <a:r>
              <a:rPr kumimoji="1" lang="ja-JP" altLang="en-US" dirty="0"/>
              <a:t>岡山県でも</a:t>
            </a:r>
            <a:endParaRPr kumimoji="1" lang="en-US" altLang="ja-JP" dirty="0"/>
          </a:p>
          <a:p>
            <a:r>
              <a:rPr kumimoji="1" lang="ja-JP" altLang="en-US" dirty="0"/>
              <a:t>　生徒の思考力・判断力の強化が課題とされていることが報告されています。</a:t>
            </a:r>
            <a:endParaRPr kumimoji="1" lang="en-US" altLang="ja-JP" dirty="0"/>
          </a:p>
          <a:p>
            <a:endParaRPr kumimoji="1" lang="en-US" altLang="ja-JP" dirty="0"/>
          </a:p>
          <a:p>
            <a:r>
              <a:rPr kumimoji="1" lang="ja-JP" altLang="en-US" dirty="0"/>
              <a:t>このように，出題側も　思考力・判断力・表現力を意識して作問しています。</a:t>
            </a:r>
            <a:endParaRPr kumimoji="1" lang="en-US" altLang="ja-JP" dirty="0"/>
          </a:p>
          <a:p>
            <a:endParaRPr kumimoji="1" lang="en-US" altLang="ja-JP" dirty="0"/>
          </a:p>
          <a:p>
            <a:r>
              <a:rPr kumimoji="1" lang="ja-JP" altLang="en-US" dirty="0"/>
              <a:t>さらに次のステージに進もうとしている県もあります。</a:t>
            </a:r>
            <a:endParaRPr kumimoji="1" lang="en-US" altLang="ja-JP" dirty="0"/>
          </a:p>
        </p:txBody>
      </p:sp>
      <p:sp>
        <p:nvSpPr>
          <p:cNvPr id="4" name="スライド番号プレースホルダー 3"/>
          <p:cNvSpPr>
            <a:spLocks noGrp="1"/>
          </p:cNvSpPr>
          <p:nvPr>
            <p:ph type="sldNum" sz="quarter" idx="5"/>
          </p:nvPr>
        </p:nvSpPr>
        <p:spPr/>
        <p:txBody>
          <a:bodyPr/>
          <a:lstStyle/>
          <a:p>
            <a:fld id="{A2BF0634-4721-4A6A-9EDB-7217FCE35927}" type="slidenum">
              <a:rPr lang="en-US" altLang="ja-JP" smtClean="0"/>
              <a:pPr/>
              <a:t>12</a:t>
            </a:fld>
            <a:endParaRPr lang="en-US" altLang="ja-JP" dirty="0"/>
          </a:p>
        </p:txBody>
      </p:sp>
    </p:spTree>
    <p:extLst>
      <p:ext uri="{BB962C8B-B14F-4D97-AF65-F5344CB8AC3E}">
        <p14:creationId xmlns:p14="http://schemas.microsoft.com/office/powerpoint/2010/main" val="40919461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この長野県の問題は，</a:t>
            </a:r>
            <a:endParaRPr kumimoji="1" lang="en-US" altLang="ja-JP" dirty="0"/>
          </a:p>
          <a:p>
            <a:r>
              <a:rPr kumimoji="1" lang="ja-JP" altLang="en-US" dirty="0"/>
              <a:t>中学生が，高齢者と力を合わせてよりよい地域をつくるために</a:t>
            </a:r>
            <a:endParaRPr kumimoji="1" lang="en-US" altLang="ja-JP" dirty="0"/>
          </a:p>
          <a:p>
            <a:r>
              <a:rPr kumimoji="1" lang="ja-JP" altLang="en-US" dirty="0"/>
              <a:t>どのような活動が考えられるかを表現する問題です。</a:t>
            </a:r>
            <a:endParaRPr kumimoji="1" lang="en-US" altLang="ja-JP" dirty="0"/>
          </a:p>
          <a:p>
            <a:endParaRPr kumimoji="1" lang="en-US" altLang="ja-JP" dirty="0"/>
          </a:p>
          <a:p>
            <a:r>
              <a:rPr kumimoji="1" lang="ja-JP" altLang="en-US" dirty="0"/>
              <a:t>ルール（手順）のなかで，課題を考え，その解決策を考える　新しい問題と言えるでしょう。</a:t>
            </a:r>
            <a:endParaRPr kumimoji="1" lang="en-US" altLang="ja-JP" dirty="0"/>
          </a:p>
          <a:p>
            <a:endParaRPr kumimoji="1" lang="en-US" altLang="ja-JP" dirty="0"/>
          </a:p>
          <a:p>
            <a:endParaRPr kumimoji="1" lang="en-US" altLang="ja-JP" dirty="0"/>
          </a:p>
        </p:txBody>
      </p:sp>
      <p:sp>
        <p:nvSpPr>
          <p:cNvPr id="4" name="スライド番号プレースホルダー 3"/>
          <p:cNvSpPr>
            <a:spLocks noGrp="1"/>
          </p:cNvSpPr>
          <p:nvPr>
            <p:ph type="sldNum" sz="quarter" idx="5"/>
          </p:nvPr>
        </p:nvSpPr>
        <p:spPr/>
        <p:txBody>
          <a:bodyPr/>
          <a:lstStyle/>
          <a:p>
            <a:fld id="{A2BF0634-4721-4A6A-9EDB-7217FCE35927}" type="slidenum">
              <a:rPr lang="en-US" altLang="ja-JP" smtClean="0"/>
              <a:pPr/>
              <a:t>13</a:t>
            </a:fld>
            <a:endParaRPr lang="en-US" altLang="ja-JP" dirty="0"/>
          </a:p>
        </p:txBody>
      </p:sp>
    </p:spTree>
    <p:extLst>
      <p:ext uri="{BB962C8B-B14F-4D97-AF65-F5344CB8AC3E}">
        <p14:creationId xmlns:p14="http://schemas.microsoft.com/office/powerpoint/2010/main" val="22753972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解答例は次のようになります。</a:t>
            </a:r>
            <a:endParaRPr kumimoji="1" lang="en-US" altLang="ja-JP" dirty="0"/>
          </a:p>
          <a:p>
            <a:endParaRPr kumimoji="1" lang="en-US" altLang="ja-JP" dirty="0"/>
          </a:p>
          <a:p>
            <a:r>
              <a:rPr kumimoji="1" lang="ja-JP" altLang="en-US" dirty="0"/>
              <a:t>そして，県教委の考えについても，公表されています。</a:t>
            </a:r>
            <a:endParaRPr kumimoji="1" lang="en-US" altLang="ja-JP" dirty="0"/>
          </a:p>
        </p:txBody>
      </p:sp>
      <p:sp>
        <p:nvSpPr>
          <p:cNvPr id="4" name="スライド番号プレースホルダー 3"/>
          <p:cNvSpPr>
            <a:spLocks noGrp="1"/>
          </p:cNvSpPr>
          <p:nvPr>
            <p:ph type="sldNum" sz="quarter" idx="5"/>
          </p:nvPr>
        </p:nvSpPr>
        <p:spPr/>
        <p:txBody>
          <a:bodyPr/>
          <a:lstStyle/>
          <a:p>
            <a:fld id="{A2BF0634-4721-4A6A-9EDB-7217FCE35927}" type="slidenum">
              <a:rPr lang="en-US" altLang="ja-JP" smtClean="0"/>
              <a:pPr/>
              <a:t>14</a:t>
            </a:fld>
            <a:endParaRPr lang="en-US" altLang="ja-JP" dirty="0"/>
          </a:p>
        </p:txBody>
      </p:sp>
    </p:spTree>
    <p:extLst>
      <p:ext uri="{BB962C8B-B14F-4D97-AF65-F5344CB8AC3E}">
        <p14:creationId xmlns:p14="http://schemas.microsoft.com/office/powerpoint/2010/main" val="24817833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まず　この取り組みは　広範な思考力，判断力，表現力をみるために出題した問題であること。</a:t>
            </a:r>
            <a:endParaRPr kumimoji="1" lang="en-US" altLang="ja-JP" dirty="0"/>
          </a:p>
          <a:p>
            <a:endParaRPr kumimoji="1" lang="en-US" altLang="ja-JP" dirty="0"/>
          </a:p>
          <a:p>
            <a:r>
              <a:rPr kumimoji="1" lang="ja-JP" altLang="en-US" dirty="0"/>
              <a:t>結果として</a:t>
            </a:r>
            <a:r>
              <a:rPr kumimoji="1" lang="en-US" altLang="ja-JP" dirty="0"/>
              <a:t>64</a:t>
            </a:r>
            <a:r>
              <a:rPr kumimoji="1" lang="ja-JP" altLang="en-US" dirty="0"/>
              <a:t>％の正答率であり，ふだんの学習からこのような課題と対策を考えるような授業が行われていると推測している。</a:t>
            </a:r>
            <a:endParaRPr kumimoji="1" lang="en-US" altLang="ja-JP" dirty="0"/>
          </a:p>
          <a:p>
            <a:r>
              <a:rPr kumimoji="1" lang="ja-JP" altLang="en-US" dirty="0"/>
              <a:t>無答率は</a:t>
            </a:r>
            <a:r>
              <a:rPr kumimoji="1" lang="en-US" altLang="ja-JP" dirty="0"/>
              <a:t>4.4</a:t>
            </a:r>
            <a:r>
              <a:rPr kumimoji="1" lang="ja-JP" altLang="en-US" dirty="0"/>
              <a:t>％ということで，入試で必死であることを割り引いても，この手の記述式問題の無答率としては，かなり低い結果になっている。</a:t>
            </a:r>
            <a:endParaRPr kumimoji="1" lang="en-US" altLang="ja-JP" dirty="0"/>
          </a:p>
          <a:p>
            <a:endParaRPr kumimoji="1" lang="en-US" altLang="ja-JP" dirty="0"/>
          </a:p>
          <a:p>
            <a:r>
              <a:rPr kumimoji="1" lang="ja-JP" altLang="en-US" dirty="0"/>
              <a:t>現場の声もこのような問題の出題を後押しをしていることがわかる。</a:t>
            </a:r>
            <a:endParaRPr kumimoji="1" lang="en-US" altLang="ja-JP" dirty="0"/>
          </a:p>
          <a:p>
            <a:endParaRPr kumimoji="1" lang="en-US" altLang="ja-JP" dirty="0"/>
          </a:p>
          <a:p>
            <a:r>
              <a:rPr kumimoji="1" lang="ja-JP" altLang="en-US" dirty="0"/>
              <a:t>長野県では，引き続き工夫をして，思考力・判断力・表現力を総合的にみられる問題をつくるとまとめています。</a:t>
            </a:r>
            <a:endParaRPr kumimoji="1" lang="en-US" altLang="ja-JP" dirty="0"/>
          </a:p>
        </p:txBody>
      </p:sp>
      <p:sp>
        <p:nvSpPr>
          <p:cNvPr id="4" name="スライド番号プレースホルダー 3"/>
          <p:cNvSpPr>
            <a:spLocks noGrp="1"/>
          </p:cNvSpPr>
          <p:nvPr>
            <p:ph type="sldNum" sz="quarter" idx="5"/>
          </p:nvPr>
        </p:nvSpPr>
        <p:spPr/>
        <p:txBody>
          <a:bodyPr/>
          <a:lstStyle/>
          <a:p>
            <a:fld id="{A2BF0634-4721-4A6A-9EDB-7217FCE35927}" type="slidenum">
              <a:rPr lang="en-US" altLang="ja-JP" smtClean="0"/>
              <a:pPr/>
              <a:t>15</a:t>
            </a:fld>
            <a:endParaRPr lang="en-US" altLang="ja-JP" dirty="0"/>
          </a:p>
        </p:txBody>
      </p:sp>
    </p:spTree>
    <p:extLst>
      <p:ext uri="{BB962C8B-B14F-4D97-AF65-F5344CB8AC3E}">
        <p14:creationId xmlns:p14="http://schemas.microsoft.com/office/powerpoint/2010/main" val="206062051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では，この入試の変化への対応について　お話したいと思います。</a:t>
            </a:r>
            <a:endParaRPr kumimoji="1" lang="en-US" altLang="ja-JP" dirty="0"/>
          </a:p>
        </p:txBody>
      </p:sp>
      <p:sp>
        <p:nvSpPr>
          <p:cNvPr id="4" name="スライド番号プレースホルダー 3"/>
          <p:cNvSpPr>
            <a:spLocks noGrp="1"/>
          </p:cNvSpPr>
          <p:nvPr>
            <p:ph type="sldNum" sz="quarter" idx="5"/>
          </p:nvPr>
        </p:nvSpPr>
        <p:spPr/>
        <p:txBody>
          <a:bodyPr/>
          <a:lstStyle/>
          <a:p>
            <a:fld id="{A2BF0634-4721-4A6A-9EDB-7217FCE35927}" type="slidenum">
              <a:rPr lang="en-US" altLang="ja-JP" smtClean="0"/>
              <a:pPr/>
              <a:t>16</a:t>
            </a:fld>
            <a:endParaRPr lang="en-US" altLang="ja-JP" dirty="0"/>
          </a:p>
        </p:txBody>
      </p:sp>
    </p:spTree>
    <p:extLst>
      <p:ext uri="{BB962C8B-B14F-4D97-AF65-F5344CB8AC3E}">
        <p14:creationId xmlns:p14="http://schemas.microsoft.com/office/powerpoint/2010/main" val="159196161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これは，あすがくで出題された</a:t>
            </a:r>
            <a:r>
              <a:rPr kumimoji="1" lang="en-US" altLang="ja-JP" dirty="0"/>
              <a:t>B</a:t>
            </a:r>
            <a:r>
              <a:rPr kumimoji="1" lang="ja-JP" altLang="en-US" dirty="0"/>
              <a:t>問題の例です。</a:t>
            </a:r>
            <a:endParaRPr kumimoji="1" lang="en-US" altLang="ja-JP" dirty="0"/>
          </a:p>
          <a:p>
            <a:endParaRPr kumimoji="1" lang="en-US" altLang="ja-JP" dirty="0"/>
          </a:p>
          <a:p>
            <a:r>
              <a:rPr kumimoji="1" lang="ja-JP" altLang="en-US" dirty="0"/>
              <a:t>図書館の利用者を増やすためのポスターを貼る場所を考え，その理由を書きます。</a:t>
            </a:r>
            <a:endParaRPr kumimoji="1" lang="en-US" altLang="ja-JP" dirty="0"/>
          </a:p>
          <a:p>
            <a:endParaRPr kumimoji="1" lang="en-US" altLang="ja-JP" dirty="0"/>
          </a:p>
          <a:p>
            <a:r>
              <a:rPr kumimoji="1" lang="ja-JP" altLang="en-US" dirty="0"/>
              <a:t>解説にあるように，すべての場所が解答として考えられます。長野県のＣ問題に少し似ていますね。</a:t>
            </a:r>
            <a:endParaRPr kumimoji="1" lang="en-US" altLang="ja-JP" dirty="0"/>
          </a:p>
        </p:txBody>
      </p:sp>
      <p:sp>
        <p:nvSpPr>
          <p:cNvPr id="4" name="スライド番号プレースホルダー 3"/>
          <p:cNvSpPr>
            <a:spLocks noGrp="1"/>
          </p:cNvSpPr>
          <p:nvPr>
            <p:ph type="sldNum" sz="quarter" idx="5"/>
          </p:nvPr>
        </p:nvSpPr>
        <p:spPr/>
        <p:txBody>
          <a:bodyPr/>
          <a:lstStyle/>
          <a:p>
            <a:fld id="{A2BF0634-4721-4A6A-9EDB-7217FCE35927}" type="slidenum">
              <a:rPr lang="en-US" altLang="ja-JP" smtClean="0"/>
              <a:pPr/>
              <a:t>17</a:t>
            </a:fld>
            <a:endParaRPr lang="en-US" altLang="ja-JP" dirty="0"/>
          </a:p>
        </p:txBody>
      </p:sp>
    </p:spTree>
    <p:extLst>
      <p:ext uri="{BB962C8B-B14F-4D97-AF65-F5344CB8AC3E}">
        <p14:creationId xmlns:p14="http://schemas.microsoft.com/office/powerpoint/2010/main" val="389726698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この問題は，自分のタイムスケジュールを表現する問題です。</a:t>
            </a:r>
            <a:endParaRPr kumimoji="1" lang="en-US" altLang="ja-JP" dirty="0"/>
          </a:p>
          <a:p>
            <a:r>
              <a:rPr kumimoji="1" lang="ja-JP" altLang="en-US" dirty="0"/>
              <a:t>ルールにしたがって，自分自身を表現する問題です。</a:t>
            </a:r>
            <a:endParaRPr kumimoji="1" lang="en-US" altLang="ja-JP" dirty="0"/>
          </a:p>
          <a:p>
            <a:endParaRPr kumimoji="1" lang="en-US" altLang="ja-JP" dirty="0"/>
          </a:p>
          <a:p>
            <a:r>
              <a:rPr kumimoji="1" lang="ja-JP" altLang="en-US" dirty="0"/>
              <a:t>これもルールのなかで，自分を表現する点で長野県の問題と近いといえるでしょう。</a:t>
            </a:r>
            <a:endParaRPr kumimoji="1" lang="en-US" altLang="ja-JP" dirty="0"/>
          </a:p>
          <a:p>
            <a:endParaRPr kumimoji="1" lang="en-US" altLang="ja-JP" dirty="0"/>
          </a:p>
          <a:p>
            <a:r>
              <a:rPr kumimoji="1" lang="ja-JP" altLang="en-US" dirty="0"/>
              <a:t>あすがくでは，このような問題も出題されています。</a:t>
            </a:r>
            <a:endParaRPr kumimoji="1" lang="en-US" altLang="ja-JP" dirty="0"/>
          </a:p>
          <a:p>
            <a:endParaRPr kumimoji="1" lang="en-US" altLang="ja-JP" dirty="0"/>
          </a:p>
        </p:txBody>
      </p:sp>
      <p:sp>
        <p:nvSpPr>
          <p:cNvPr id="4" name="スライド番号プレースホルダー 3"/>
          <p:cNvSpPr>
            <a:spLocks noGrp="1"/>
          </p:cNvSpPr>
          <p:nvPr>
            <p:ph type="sldNum" sz="quarter" idx="5"/>
          </p:nvPr>
        </p:nvSpPr>
        <p:spPr/>
        <p:txBody>
          <a:bodyPr/>
          <a:lstStyle/>
          <a:p>
            <a:fld id="{A2BF0634-4721-4A6A-9EDB-7217FCE35927}" type="slidenum">
              <a:rPr lang="en-US" altLang="ja-JP" smtClean="0"/>
              <a:pPr/>
              <a:t>18</a:t>
            </a:fld>
            <a:endParaRPr lang="en-US" altLang="ja-JP" dirty="0"/>
          </a:p>
        </p:txBody>
      </p:sp>
    </p:spTree>
    <p:extLst>
      <p:ext uri="{BB962C8B-B14F-4D97-AF65-F5344CB8AC3E}">
        <p14:creationId xmlns:p14="http://schemas.microsoft.com/office/powerpoint/2010/main" val="309944191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まとめになります。</a:t>
            </a:r>
            <a:endParaRPr kumimoji="1" lang="en-US" altLang="ja-JP" dirty="0"/>
          </a:p>
          <a:p>
            <a:endParaRPr kumimoji="1" lang="en-US" altLang="ja-JP" dirty="0"/>
          </a:p>
          <a:p>
            <a:r>
              <a:rPr kumimoji="1" lang="ja-JP" altLang="en-US" dirty="0"/>
              <a:t>入試は変化している。分析結果から，深い思考力，判断力，表現力が求められていることがわかりました。</a:t>
            </a:r>
            <a:endParaRPr kumimoji="1" lang="en-US" altLang="ja-JP" dirty="0"/>
          </a:p>
          <a:p>
            <a:r>
              <a:rPr kumimoji="1" lang="ja-JP" altLang="en-US" dirty="0"/>
              <a:t>これは，思考コードのでいう</a:t>
            </a:r>
            <a:r>
              <a:rPr kumimoji="1" lang="en-US" altLang="ja-JP" dirty="0"/>
              <a:t>B2</a:t>
            </a:r>
            <a:r>
              <a:rPr kumimoji="1" lang="ja-JP" altLang="en-US" dirty="0"/>
              <a:t>，３そして</a:t>
            </a:r>
            <a:r>
              <a:rPr kumimoji="1" lang="en-US" altLang="ja-JP" dirty="0"/>
              <a:t>C</a:t>
            </a:r>
            <a:r>
              <a:rPr kumimoji="1" lang="ja-JP" altLang="en-US" dirty="0"/>
              <a:t>の問題になります。</a:t>
            </a:r>
            <a:endParaRPr kumimoji="1" lang="en-US" altLang="ja-JP" dirty="0"/>
          </a:p>
          <a:p>
            <a:r>
              <a:rPr kumimoji="1" lang="ja-JP" altLang="en-US" dirty="0"/>
              <a:t>新学習指導要領が影響を与えているといえるでしょう。</a:t>
            </a:r>
            <a:endParaRPr kumimoji="1" lang="en-US" altLang="ja-JP" dirty="0"/>
          </a:p>
          <a:p>
            <a:endParaRPr kumimoji="1" lang="en-US" altLang="ja-JP" dirty="0"/>
          </a:p>
          <a:p>
            <a:r>
              <a:rPr kumimoji="1" lang="ja-JP" altLang="en-US" dirty="0"/>
              <a:t>そして，今見ていただいたあすがくの例題ですが，</a:t>
            </a:r>
            <a:endParaRPr kumimoji="1" lang="en-US" altLang="ja-JP" dirty="0"/>
          </a:p>
          <a:p>
            <a:r>
              <a:rPr kumimoji="1" lang="ja-JP" altLang="en-US" dirty="0"/>
              <a:t>あすがくでは，各学年の履修内容に応じて，</a:t>
            </a:r>
            <a:r>
              <a:rPr kumimoji="1" lang="en-US" altLang="ja-JP" dirty="0"/>
              <a:t>A</a:t>
            </a:r>
            <a:r>
              <a:rPr kumimoji="1" lang="ja-JP" altLang="en-US" dirty="0"/>
              <a:t>～</a:t>
            </a:r>
            <a:r>
              <a:rPr kumimoji="1" lang="en-US" altLang="ja-JP" dirty="0"/>
              <a:t>C</a:t>
            </a:r>
            <a:r>
              <a:rPr kumimoji="1" lang="ja-JP" altLang="en-US" dirty="0"/>
              <a:t>の問題をバランスよく出題しています。</a:t>
            </a:r>
            <a:endParaRPr kumimoji="1" lang="en-US" altLang="ja-JP" dirty="0"/>
          </a:p>
          <a:p>
            <a:r>
              <a:rPr kumimoji="1" lang="ja-JP" altLang="en-US" dirty="0"/>
              <a:t>受験学年になるまえに，特に</a:t>
            </a:r>
            <a:r>
              <a:rPr kumimoji="1" lang="en-US" altLang="ja-JP" dirty="0"/>
              <a:t>B,C</a:t>
            </a:r>
            <a:r>
              <a:rPr kumimoji="1" lang="ja-JP" altLang="en-US" dirty="0"/>
              <a:t>問題に慣れておくことが，今後の入試対策に大変重要になってくると思います。</a:t>
            </a:r>
            <a:endParaRPr kumimoji="1" lang="en-US" altLang="ja-JP" dirty="0"/>
          </a:p>
          <a:p>
            <a:pPr marL="0" marR="0" lvl="0" indent="0" algn="l" defTabSz="914400" rtl="0" eaLnBrk="0" fontAlgn="base" latinLnBrk="0" hangingPunct="0">
              <a:lnSpc>
                <a:spcPct val="100000"/>
              </a:lnSpc>
              <a:spcBef>
                <a:spcPct val="30000"/>
              </a:spcBef>
              <a:spcAft>
                <a:spcPct val="0"/>
              </a:spcAft>
              <a:buClrTx/>
              <a:buSzTx/>
              <a:buFontTx/>
              <a:buNone/>
              <a:tabLst/>
              <a:defRPr/>
            </a:pPr>
            <a:r>
              <a:rPr kumimoji="1" lang="ja-JP" altLang="en-US" dirty="0"/>
              <a:t>２０２０年秋のあすがくからは，各設問を思考コードで分類していますので，より活用いただけると考えています。</a:t>
            </a:r>
            <a:endParaRPr kumimoji="1" lang="en-US" altLang="ja-JP" dirty="0"/>
          </a:p>
          <a:p>
            <a:endParaRPr kumimoji="1" lang="en-US" altLang="ja-JP" dirty="0"/>
          </a:p>
          <a:p>
            <a:r>
              <a:rPr kumimoji="1" lang="ja-JP" altLang="en-US" dirty="0"/>
              <a:t>明日がくをおこなうことはこれらの問題に慣れるだけでなく，</a:t>
            </a:r>
            <a:endParaRPr kumimoji="1" lang="en-US" altLang="ja-JP" dirty="0"/>
          </a:p>
          <a:p>
            <a:r>
              <a:rPr kumimoji="1" lang="ja-JP" altLang="en-US" dirty="0"/>
              <a:t>生徒の現在の思考力，判断力，表現力がどの位置にいるかを確認でき，生徒の強味，弱みを把握することができます。</a:t>
            </a:r>
            <a:endParaRPr kumimoji="1" lang="en-US" altLang="ja-JP" dirty="0"/>
          </a:p>
          <a:p>
            <a:r>
              <a:rPr kumimoji="1" lang="ja-JP" altLang="en-US" dirty="0"/>
              <a:t>そして，次のステージに進むためのサポートができると考えております。ぜひ，ご活用ください。</a:t>
            </a:r>
            <a:endParaRPr kumimoji="1" lang="en-US" altLang="ja-JP" dirty="0"/>
          </a:p>
          <a:p>
            <a:endParaRPr kumimoji="1" lang="en-US" altLang="ja-JP" dirty="0"/>
          </a:p>
          <a:p>
            <a:endParaRPr kumimoji="1" lang="en-US" altLang="ja-JP" dirty="0"/>
          </a:p>
          <a:p>
            <a:r>
              <a:rPr kumimoji="1" lang="ja-JP" altLang="en-US" dirty="0"/>
              <a:t>以上で，思考コードで入試問題を分析してみた。でした。</a:t>
            </a:r>
            <a:endParaRPr kumimoji="1" lang="en-US" altLang="ja-JP" dirty="0"/>
          </a:p>
          <a:p>
            <a:endParaRPr kumimoji="1" lang="en-US" altLang="ja-JP" dirty="0"/>
          </a:p>
          <a:p>
            <a:r>
              <a:rPr kumimoji="1" lang="ja-JP" altLang="en-US" dirty="0"/>
              <a:t>ご清聴ありがとうございました。</a:t>
            </a:r>
            <a:endParaRPr kumimoji="1" lang="en-US" altLang="ja-JP" dirty="0"/>
          </a:p>
        </p:txBody>
      </p:sp>
      <p:sp>
        <p:nvSpPr>
          <p:cNvPr id="4" name="スライド番号プレースホルダー 3"/>
          <p:cNvSpPr>
            <a:spLocks noGrp="1"/>
          </p:cNvSpPr>
          <p:nvPr>
            <p:ph type="sldNum" sz="quarter" idx="5"/>
          </p:nvPr>
        </p:nvSpPr>
        <p:spPr/>
        <p:txBody>
          <a:bodyPr/>
          <a:lstStyle/>
          <a:p>
            <a:fld id="{A2BF0634-4721-4A6A-9EDB-7217FCE35927}" type="slidenum">
              <a:rPr lang="en-US" altLang="ja-JP" smtClean="0"/>
              <a:pPr/>
              <a:t>19</a:t>
            </a:fld>
            <a:endParaRPr lang="en-US" altLang="ja-JP" dirty="0"/>
          </a:p>
        </p:txBody>
      </p:sp>
    </p:spTree>
    <p:extLst>
      <p:ext uri="{BB962C8B-B14F-4D97-AF65-F5344CB8AC3E}">
        <p14:creationId xmlns:p14="http://schemas.microsoft.com/office/powerpoint/2010/main" val="25359148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この目次にそって　ご紹介いたします。</a:t>
            </a:r>
            <a:endParaRPr kumimoji="1" lang="en-US" altLang="ja-JP" dirty="0"/>
          </a:p>
        </p:txBody>
      </p:sp>
      <p:sp>
        <p:nvSpPr>
          <p:cNvPr id="4" name="スライド番号プレースホルダー 3"/>
          <p:cNvSpPr>
            <a:spLocks noGrp="1"/>
          </p:cNvSpPr>
          <p:nvPr>
            <p:ph type="sldNum" sz="quarter" idx="5"/>
          </p:nvPr>
        </p:nvSpPr>
        <p:spPr/>
        <p:txBody>
          <a:bodyPr/>
          <a:lstStyle/>
          <a:p>
            <a:fld id="{A2BF0634-4721-4A6A-9EDB-7217FCE35927}" type="slidenum">
              <a:rPr lang="en-US" altLang="ja-JP" smtClean="0"/>
              <a:pPr/>
              <a:t>2</a:t>
            </a:fld>
            <a:endParaRPr lang="en-US" altLang="ja-JP" dirty="0"/>
          </a:p>
        </p:txBody>
      </p:sp>
    </p:spTree>
    <p:extLst>
      <p:ext uri="{BB962C8B-B14F-4D97-AF65-F5344CB8AC3E}">
        <p14:creationId xmlns:p14="http://schemas.microsoft.com/office/powerpoint/2010/main" val="177258772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A2BF0634-4721-4A6A-9EDB-7217FCE35927}" type="slidenum">
              <a:rPr lang="en-US" altLang="ja-JP" smtClean="0"/>
              <a:pPr/>
              <a:t>22</a:t>
            </a:fld>
            <a:endParaRPr lang="en-US" altLang="ja-JP" dirty="0"/>
          </a:p>
        </p:txBody>
      </p:sp>
    </p:spTree>
    <p:extLst>
      <p:ext uri="{BB962C8B-B14F-4D97-AF65-F5344CB8AC3E}">
        <p14:creationId xmlns:p14="http://schemas.microsoft.com/office/powerpoint/2010/main" val="253256681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A2BF0634-4721-4A6A-9EDB-7217FCE35927}" type="slidenum">
              <a:rPr lang="en-US" altLang="ja-JP" smtClean="0"/>
              <a:pPr/>
              <a:t>23</a:t>
            </a:fld>
            <a:endParaRPr lang="en-US" altLang="ja-JP" dirty="0"/>
          </a:p>
        </p:txBody>
      </p:sp>
    </p:spTree>
    <p:extLst>
      <p:ext uri="{BB962C8B-B14F-4D97-AF65-F5344CB8AC3E}">
        <p14:creationId xmlns:p14="http://schemas.microsoft.com/office/powerpoint/2010/main" val="1928019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この目次にそって　ご紹介いたします。</a:t>
            </a:r>
            <a:endParaRPr kumimoji="1" lang="en-US" altLang="ja-JP" dirty="0"/>
          </a:p>
        </p:txBody>
      </p:sp>
      <p:sp>
        <p:nvSpPr>
          <p:cNvPr id="4" name="スライド番号プレースホルダー 3"/>
          <p:cNvSpPr>
            <a:spLocks noGrp="1"/>
          </p:cNvSpPr>
          <p:nvPr>
            <p:ph type="sldNum" sz="quarter" idx="5"/>
          </p:nvPr>
        </p:nvSpPr>
        <p:spPr/>
        <p:txBody>
          <a:bodyPr/>
          <a:lstStyle/>
          <a:p>
            <a:fld id="{A2BF0634-4721-4A6A-9EDB-7217FCE35927}" type="slidenum">
              <a:rPr lang="en-US" altLang="ja-JP" smtClean="0"/>
              <a:pPr/>
              <a:t>3</a:t>
            </a:fld>
            <a:endParaRPr lang="en-US" altLang="ja-JP" dirty="0"/>
          </a:p>
        </p:txBody>
      </p:sp>
    </p:spTree>
    <p:extLst>
      <p:ext uri="{BB962C8B-B14F-4D97-AF65-F5344CB8AC3E}">
        <p14:creationId xmlns:p14="http://schemas.microsoft.com/office/powerpoint/2010/main" val="5620043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社会科の記述式問題を分析して，入試問題の変化を調べました。</a:t>
            </a:r>
            <a:endParaRPr kumimoji="1" lang="en-US" altLang="ja-JP" dirty="0"/>
          </a:p>
          <a:p>
            <a:r>
              <a:rPr kumimoji="1" lang="ja-JP" altLang="en-US" dirty="0"/>
              <a:t>次のようなことがわかりました。</a:t>
            </a:r>
            <a:endParaRPr kumimoji="1" lang="en-US" altLang="ja-JP" dirty="0"/>
          </a:p>
          <a:p>
            <a:r>
              <a:rPr kumimoji="1" lang="ja-JP" altLang="en-US" dirty="0"/>
              <a:t>過去</a:t>
            </a:r>
            <a:r>
              <a:rPr kumimoji="1" lang="en-US" altLang="ja-JP" dirty="0"/>
              <a:t>3</a:t>
            </a:r>
            <a:r>
              <a:rPr kumimoji="1" lang="ja-JP" altLang="en-US" dirty="0"/>
              <a:t>年間での問題数に関しては横ばいでした。</a:t>
            </a:r>
            <a:endParaRPr kumimoji="1" lang="en-US" altLang="ja-JP" dirty="0"/>
          </a:p>
          <a:p>
            <a:r>
              <a:rPr kumimoji="1" lang="ja-JP" altLang="en-US" dirty="0"/>
              <a:t>ただし，その内容については，</a:t>
            </a:r>
            <a:r>
              <a:rPr kumimoji="1" lang="en-US" altLang="ja-JP" dirty="0"/>
              <a:t>A2</a:t>
            </a:r>
            <a:r>
              <a:rPr kumimoji="1" lang="ja-JP" altLang="en-US" dirty="0"/>
              <a:t>問題，</a:t>
            </a:r>
            <a:r>
              <a:rPr kumimoji="1" lang="en-US" altLang="ja-JP" dirty="0"/>
              <a:t>B</a:t>
            </a:r>
            <a:r>
              <a:rPr kumimoji="1" lang="ja-JP" altLang="en-US" dirty="0"/>
              <a:t>１問題といった，知識や単純な応用力を問う記述式の設問は減少傾向にあり，</a:t>
            </a:r>
            <a:endParaRPr kumimoji="1" lang="en-US" altLang="ja-JP" dirty="0"/>
          </a:p>
          <a:p>
            <a:r>
              <a:rPr kumimoji="1" lang="en-US" altLang="ja-JP" dirty="0"/>
              <a:t>B-2 </a:t>
            </a:r>
            <a:r>
              <a:rPr kumimoji="1" lang="ja-JP" altLang="en-US" dirty="0"/>
              <a:t>，</a:t>
            </a:r>
            <a:r>
              <a:rPr kumimoji="1" lang="en-US" altLang="ja-JP" dirty="0"/>
              <a:t>B-3 </a:t>
            </a:r>
            <a:r>
              <a:rPr kumimoji="1" lang="ja-JP" altLang="en-US" dirty="0"/>
              <a:t>といった，複雑な操作を必要とする記述式問題の設問数が増加しているということがわかりました。</a:t>
            </a:r>
            <a:endParaRPr kumimoji="1" lang="en-US" altLang="ja-JP" dirty="0"/>
          </a:p>
          <a:p>
            <a:endParaRPr kumimoji="1" lang="en-US" altLang="ja-JP" dirty="0"/>
          </a:p>
          <a:p>
            <a:r>
              <a:rPr kumimoji="1" lang="ja-JP" altLang="en-US" dirty="0"/>
              <a:t>つまり，これまでよりも，深い思考力，判断力，表現力が求められる問題が増えている！と考えます。</a:t>
            </a:r>
            <a:endParaRPr kumimoji="1" lang="en-US" altLang="ja-JP" dirty="0"/>
          </a:p>
        </p:txBody>
      </p:sp>
      <p:sp>
        <p:nvSpPr>
          <p:cNvPr id="4" name="スライド番号プレースホルダー 3"/>
          <p:cNvSpPr>
            <a:spLocks noGrp="1"/>
          </p:cNvSpPr>
          <p:nvPr>
            <p:ph type="sldNum" sz="quarter" idx="5"/>
          </p:nvPr>
        </p:nvSpPr>
        <p:spPr/>
        <p:txBody>
          <a:bodyPr/>
          <a:lstStyle/>
          <a:p>
            <a:fld id="{A2BF0634-4721-4A6A-9EDB-7217FCE35927}" type="slidenum">
              <a:rPr lang="en-US" altLang="ja-JP" smtClean="0"/>
              <a:pPr/>
              <a:t>4</a:t>
            </a:fld>
            <a:endParaRPr lang="en-US" altLang="ja-JP" dirty="0"/>
          </a:p>
        </p:txBody>
      </p:sp>
    </p:spTree>
    <p:extLst>
      <p:ext uri="{BB962C8B-B14F-4D97-AF65-F5344CB8AC3E}">
        <p14:creationId xmlns:p14="http://schemas.microsoft.com/office/powerpoint/2010/main" val="35640906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思考コードによる分類結果は，次のようになりました。</a:t>
            </a:r>
            <a:endParaRPr kumimoji="1" lang="en-US" altLang="ja-JP" dirty="0"/>
          </a:p>
          <a:p>
            <a:endParaRPr kumimoji="1" lang="en-US" altLang="ja-JP" dirty="0"/>
          </a:p>
          <a:p>
            <a:r>
              <a:rPr kumimoji="1" lang="ja-JP" altLang="en-US" dirty="0"/>
              <a:t>まず</a:t>
            </a:r>
            <a:r>
              <a:rPr kumimoji="1" lang="en-US" altLang="ja-JP" dirty="0"/>
              <a:t>2018</a:t>
            </a:r>
            <a:r>
              <a:rPr kumimoji="1" lang="ja-JP" altLang="en-US" dirty="0"/>
              <a:t>年からの</a:t>
            </a:r>
            <a:r>
              <a:rPr kumimoji="1" lang="en-US" altLang="ja-JP" dirty="0"/>
              <a:t>3</a:t>
            </a:r>
            <a:r>
              <a:rPr kumimoji="1" lang="ja-JP" altLang="en-US" dirty="0"/>
              <a:t>年間で，記述式問題の総問題数は</a:t>
            </a:r>
            <a:r>
              <a:rPr kumimoji="1" lang="en-US" altLang="ja-JP" dirty="0"/>
              <a:t>337</a:t>
            </a:r>
            <a:r>
              <a:rPr kumimoji="1" lang="ja-JP" altLang="en-US" dirty="0"/>
              <a:t>，</a:t>
            </a:r>
            <a:r>
              <a:rPr kumimoji="1" lang="en-US" altLang="ja-JP" dirty="0"/>
              <a:t>328</a:t>
            </a:r>
            <a:r>
              <a:rPr kumimoji="1" lang="ja-JP" altLang="en-US" dirty="0"/>
              <a:t>，</a:t>
            </a:r>
            <a:r>
              <a:rPr kumimoji="1" lang="en-US" altLang="ja-JP" dirty="0"/>
              <a:t>324</a:t>
            </a:r>
            <a:r>
              <a:rPr kumimoji="1" lang="ja-JP" altLang="en-US" dirty="0"/>
              <a:t>とほぼ同数でした。</a:t>
            </a:r>
            <a:endParaRPr kumimoji="1" lang="en-US" altLang="ja-JP" dirty="0"/>
          </a:p>
          <a:p>
            <a:r>
              <a:rPr kumimoji="1" lang="ja-JP" altLang="en-US" dirty="0"/>
              <a:t>内訳に注目してください。</a:t>
            </a:r>
            <a:endParaRPr kumimoji="1" lang="en-US" altLang="ja-JP" dirty="0"/>
          </a:p>
          <a:p>
            <a:r>
              <a:rPr kumimoji="1" lang="en-US" altLang="ja-JP" dirty="0"/>
              <a:t>A2</a:t>
            </a:r>
            <a:r>
              <a:rPr kumimoji="1" lang="ja-JP" altLang="en-US" dirty="0"/>
              <a:t>，</a:t>
            </a:r>
            <a:r>
              <a:rPr kumimoji="1" lang="en-US" altLang="ja-JP" dirty="0"/>
              <a:t>B1</a:t>
            </a:r>
            <a:r>
              <a:rPr kumimoji="1" lang="ja-JP" altLang="en-US" dirty="0"/>
              <a:t>の知識や単純な応用力の問題が</a:t>
            </a:r>
            <a:r>
              <a:rPr kumimoji="1" lang="en-US" altLang="ja-JP" dirty="0"/>
              <a:t>50</a:t>
            </a:r>
            <a:r>
              <a:rPr kumimoji="1" lang="ja-JP" altLang="en-US" dirty="0"/>
              <a:t>％→</a:t>
            </a:r>
            <a:r>
              <a:rPr kumimoji="1" lang="en-US" altLang="ja-JP" dirty="0"/>
              <a:t>44</a:t>
            </a:r>
            <a:r>
              <a:rPr kumimoji="1" lang="ja-JP" altLang="en-US" dirty="0"/>
              <a:t>％→</a:t>
            </a:r>
            <a:r>
              <a:rPr kumimoji="1" lang="en-US" altLang="ja-JP" dirty="0"/>
              <a:t>36</a:t>
            </a:r>
            <a:r>
              <a:rPr kumimoji="1" lang="ja-JP" altLang="en-US" dirty="0"/>
              <a:t>％と大きく低下しています。</a:t>
            </a:r>
            <a:endParaRPr kumimoji="1" lang="en-US" altLang="ja-JP" dirty="0"/>
          </a:p>
          <a:p>
            <a:r>
              <a:rPr kumimoji="1" lang="ja-JP" altLang="en-US" dirty="0"/>
              <a:t>逆に</a:t>
            </a:r>
            <a:r>
              <a:rPr kumimoji="1" lang="en-US" altLang="ja-JP" dirty="0"/>
              <a:t>B2 </a:t>
            </a:r>
            <a:r>
              <a:rPr kumimoji="1" lang="ja-JP" altLang="en-US" dirty="0"/>
              <a:t>，</a:t>
            </a:r>
            <a:r>
              <a:rPr kumimoji="1" lang="en-US" altLang="ja-JP" dirty="0"/>
              <a:t>B3 </a:t>
            </a:r>
            <a:r>
              <a:rPr kumimoji="1" lang="ja-JP" altLang="en-US" dirty="0"/>
              <a:t>問題は，</a:t>
            </a:r>
            <a:r>
              <a:rPr kumimoji="1" lang="en-US" altLang="ja-JP" dirty="0"/>
              <a:t>23</a:t>
            </a:r>
            <a:r>
              <a:rPr kumimoji="1" lang="ja-JP" altLang="en-US" dirty="0"/>
              <a:t>％→</a:t>
            </a:r>
            <a:r>
              <a:rPr kumimoji="1" lang="en-US" altLang="ja-JP" dirty="0"/>
              <a:t>24</a:t>
            </a:r>
            <a:r>
              <a:rPr kumimoji="1" lang="ja-JP" altLang="en-US" dirty="0"/>
              <a:t>％→</a:t>
            </a:r>
            <a:r>
              <a:rPr kumimoji="1" lang="en-US" altLang="ja-JP" dirty="0"/>
              <a:t>33</a:t>
            </a:r>
            <a:r>
              <a:rPr kumimoji="1" lang="ja-JP" altLang="en-US" dirty="0"/>
              <a:t>％と増加しています。</a:t>
            </a:r>
            <a:endParaRPr kumimoji="1" lang="en-US" altLang="ja-JP" dirty="0"/>
          </a:p>
          <a:p>
            <a:endParaRPr kumimoji="1" lang="en-US" altLang="ja-JP" dirty="0"/>
          </a:p>
          <a:p>
            <a:r>
              <a:rPr kumimoji="1" lang="ja-JP" altLang="en-US" dirty="0"/>
              <a:t>先の結論で申し上げましたとおり，より深い思考力，判断力，表現力をみる問題が増えています。</a:t>
            </a:r>
            <a:endParaRPr kumimoji="1" lang="en-US" altLang="ja-JP" dirty="0"/>
          </a:p>
        </p:txBody>
      </p:sp>
      <p:sp>
        <p:nvSpPr>
          <p:cNvPr id="4" name="スライド番号プレースホルダー 3"/>
          <p:cNvSpPr>
            <a:spLocks noGrp="1"/>
          </p:cNvSpPr>
          <p:nvPr>
            <p:ph type="sldNum" sz="quarter" idx="5"/>
          </p:nvPr>
        </p:nvSpPr>
        <p:spPr/>
        <p:txBody>
          <a:bodyPr/>
          <a:lstStyle/>
          <a:p>
            <a:fld id="{A2BF0634-4721-4A6A-9EDB-7217FCE35927}" type="slidenum">
              <a:rPr lang="en-US" altLang="ja-JP" smtClean="0"/>
              <a:pPr/>
              <a:t>5</a:t>
            </a:fld>
            <a:endParaRPr lang="en-US" altLang="ja-JP" dirty="0"/>
          </a:p>
        </p:txBody>
      </p:sp>
    </p:spTree>
    <p:extLst>
      <p:ext uri="{BB962C8B-B14F-4D97-AF65-F5344CB8AC3E}">
        <p14:creationId xmlns:p14="http://schemas.microsoft.com/office/powerpoint/2010/main" val="6519546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この目次にそって　ご紹介いたします。</a:t>
            </a:r>
            <a:endParaRPr kumimoji="1" lang="en-US" altLang="ja-JP" dirty="0"/>
          </a:p>
        </p:txBody>
      </p:sp>
      <p:sp>
        <p:nvSpPr>
          <p:cNvPr id="4" name="スライド番号プレースホルダー 3"/>
          <p:cNvSpPr>
            <a:spLocks noGrp="1"/>
          </p:cNvSpPr>
          <p:nvPr>
            <p:ph type="sldNum" sz="quarter" idx="5"/>
          </p:nvPr>
        </p:nvSpPr>
        <p:spPr/>
        <p:txBody>
          <a:bodyPr/>
          <a:lstStyle/>
          <a:p>
            <a:fld id="{A2BF0634-4721-4A6A-9EDB-7217FCE35927}" type="slidenum">
              <a:rPr lang="en-US" altLang="ja-JP" smtClean="0"/>
              <a:pPr/>
              <a:t>6</a:t>
            </a:fld>
            <a:endParaRPr lang="en-US" altLang="ja-JP" dirty="0"/>
          </a:p>
        </p:txBody>
      </p:sp>
    </p:spTree>
    <p:extLst>
      <p:ext uri="{BB962C8B-B14F-4D97-AF65-F5344CB8AC3E}">
        <p14:creationId xmlns:p14="http://schemas.microsoft.com/office/powerpoint/2010/main" val="4394902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B-2 </a:t>
            </a:r>
            <a:r>
              <a:rPr kumimoji="1" lang="ja-JP" altLang="en-US" dirty="0"/>
              <a:t>問題ではこんな問題がでました。</a:t>
            </a:r>
            <a:r>
              <a:rPr kumimoji="1" lang="en-US" altLang="ja-JP" dirty="0"/>
              <a:t>2020</a:t>
            </a:r>
            <a:r>
              <a:rPr kumimoji="1" lang="ja-JP" altLang="en-US" dirty="0"/>
              <a:t>年の宮城県の問題です。</a:t>
            </a:r>
            <a:endParaRPr kumimoji="1" lang="en-US" altLang="ja-JP" dirty="0"/>
          </a:p>
          <a:p>
            <a:endParaRPr kumimoji="1" lang="en-US" altLang="ja-JP" dirty="0"/>
          </a:p>
          <a:p>
            <a:r>
              <a:rPr kumimoji="1" lang="ja-JP" altLang="en-US" dirty="0"/>
              <a:t>この問題は，中学生にはあまりなじみがないと思われる，メンター制度を題材にした資料問題です。</a:t>
            </a:r>
            <a:endParaRPr kumimoji="1" lang="en-US" altLang="ja-JP" dirty="0"/>
          </a:p>
          <a:p>
            <a:r>
              <a:rPr kumimoji="1" lang="ja-JP" altLang="en-US" dirty="0"/>
              <a:t>問題では，２つの資料の３つの棒グラフから，メンター制度を導入する会社が求められる，果たすべき社会的責任は何か？を尋ねています。</a:t>
            </a:r>
            <a:endParaRPr kumimoji="1" lang="en-US" altLang="ja-JP" dirty="0"/>
          </a:p>
          <a:p>
            <a:endParaRPr kumimoji="1" lang="en-US" altLang="ja-JP" dirty="0"/>
          </a:p>
          <a:p>
            <a:r>
              <a:rPr kumimoji="1" lang="ja-JP" altLang="en-US" dirty="0"/>
              <a:t>メンター制度についての説明は，問題中にありますが，戸惑う生徒も多かったと考えられます。</a:t>
            </a:r>
            <a:endParaRPr kumimoji="1" lang="en-US" altLang="ja-JP" dirty="0"/>
          </a:p>
          <a:p>
            <a:endParaRPr kumimoji="1" lang="en-US" altLang="ja-JP" dirty="0"/>
          </a:p>
          <a:p>
            <a:r>
              <a:rPr kumimoji="1" lang="ja-JP" altLang="en-US" dirty="0"/>
              <a:t>解答するにあたっては，企業の社会的責任とは何か　また，二つの資料から読み取れる内容を思考することも必要になります。</a:t>
            </a:r>
            <a:endParaRPr kumimoji="1" lang="en-US" altLang="ja-JP" dirty="0"/>
          </a:p>
          <a:p>
            <a:r>
              <a:rPr kumimoji="1" lang="ja-JP" altLang="en-US" dirty="0"/>
              <a:t>単純な資料読み取りではなく，複雑な操作が必要な問題といえます。</a:t>
            </a:r>
            <a:endParaRPr kumimoji="1" lang="en-US" altLang="ja-JP" dirty="0"/>
          </a:p>
          <a:p>
            <a:endParaRPr kumimoji="1" lang="en-US" altLang="ja-JP" dirty="0"/>
          </a:p>
          <a:p>
            <a:r>
              <a:rPr kumimoji="1" lang="ja-JP" altLang="en-US" dirty="0"/>
              <a:t>このような</a:t>
            </a:r>
            <a:r>
              <a:rPr kumimoji="1" lang="en-US" altLang="ja-JP" dirty="0"/>
              <a:t>B2</a:t>
            </a:r>
            <a:r>
              <a:rPr kumimoji="1" lang="ja-JP" altLang="en-US" dirty="0"/>
              <a:t>問題が増えていくと考えられます。</a:t>
            </a:r>
            <a:endParaRPr kumimoji="1" lang="en-US" altLang="ja-JP" dirty="0"/>
          </a:p>
        </p:txBody>
      </p:sp>
      <p:sp>
        <p:nvSpPr>
          <p:cNvPr id="4" name="スライド番号プレースホルダー 3"/>
          <p:cNvSpPr>
            <a:spLocks noGrp="1"/>
          </p:cNvSpPr>
          <p:nvPr>
            <p:ph type="sldNum" sz="quarter" idx="5"/>
          </p:nvPr>
        </p:nvSpPr>
        <p:spPr/>
        <p:txBody>
          <a:bodyPr/>
          <a:lstStyle/>
          <a:p>
            <a:fld id="{A2BF0634-4721-4A6A-9EDB-7217FCE35927}" type="slidenum">
              <a:rPr lang="en-US" altLang="ja-JP" smtClean="0"/>
              <a:pPr/>
              <a:t>7</a:t>
            </a:fld>
            <a:endParaRPr lang="en-US" altLang="ja-JP" dirty="0"/>
          </a:p>
        </p:txBody>
      </p:sp>
    </p:spTree>
    <p:extLst>
      <p:ext uri="{BB962C8B-B14F-4D97-AF65-F5344CB8AC3E}">
        <p14:creationId xmlns:p14="http://schemas.microsoft.com/office/powerpoint/2010/main" val="8801595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次に紹介する問題は，</a:t>
            </a:r>
            <a:r>
              <a:rPr kumimoji="1" lang="en-US" altLang="ja-JP" dirty="0"/>
              <a:t>B1</a:t>
            </a:r>
            <a:r>
              <a:rPr kumimoji="1" lang="ja-JP" altLang="en-US" dirty="0"/>
              <a:t>問題です。　</a:t>
            </a:r>
            <a:r>
              <a:rPr kumimoji="1" lang="en-US" altLang="ja-JP" dirty="0"/>
              <a:t>2020</a:t>
            </a:r>
            <a:r>
              <a:rPr kumimoji="1" lang="ja-JP" altLang="en-US" dirty="0"/>
              <a:t>年の静岡県の問題です。</a:t>
            </a:r>
            <a:endParaRPr kumimoji="1" lang="en-US" altLang="ja-JP" dirty="0"/>
          </a:p>
          <a:p>
            <a:r>
              <a:rPr kumimoji="1" lang="ja-JP" altLang="en-US" dirty="0"/>
              <a:t>毎年どこかの県で見られる青果市場のグラフを使った記述式の問題になります。</a:t>
            </a:r>
            <a:endParaRPr kumimoji="1" lang="en-US" altLang="ja-JP" dirty="0"/>
          </a:p>
          <a:p>
            <a:endParaRPr kumimoji="1" lang="en-US" altLang="ja-JP" dirty="0"/>
          </a:p>
          <a:p>
            <a:r>
              <a:rPr kumimoji="1" lang="ja-JP" altLang="en-US" dirty="0"/>
              <a:t>宮崎県のピーマンの月別生産量と</a:t>
            </a:r>
            <a:r>
              <a:rPr kumimoji="1" lang="en-US" altLang="ja-JP" dirty="0"/>
              <a:t>1㎏</a:t>
            </a:r>
            <a:r>
              <a:rPr kumimoji="1" lang="ja-JP" altLang="en-US" dirty="0"/>
              <a:t>あたりの平均価格の２つのグラフの推移に注目することで，解答することができます。</a:t>
            </a:r>
            <a:endParaRPr kumimoji="1" lang="en-US" altLang="ja-JP" dirty="0"/>
          </a:p>
          <a:p>
            <a:r>
              <a:rPr kumimoji="1" lang="ja-JP" altLang="en-US" dirty="0"/>
              <a:t>この問題では，促成栽培を行う利点についても触れる必要がありますが，</a:t>
            </a:r>
            <a:endParaRPr kumimoji="1" lang="en-US" altLang="ja-JP" dirty="0"/>
          </a:p>
          <a:p>
            <a:r>
              <a:rPr kumimoji="1" lang="ja-JP" altLang="en-US" dirty="0"/>
              <a:t>正答率は</a:t>
            </a:r>
            <a:r>
              <a:rPr kumimoji="1" lang="en-US" altLang="ja-JP" dirty="0"/>
              <a:t>75</a:t>
            </a:r>
            <a:r>
              <a:rPr kumimoji="1" lang="ja-JP" altLang="en-US" dirty="0"/>
              <a:t>％以上ですので，解答慣れしているのかもしれないです。</a:t>
            </a:r>
            <a:endParaRPr kumimoji="1" lang="en-US" altLang="ja-JP" dirty="0"/>
          </a:p>
          <a:p>
            <a:endParaRPr kumimoji="1" lang="en-US" altLang="ja-JP" dirty="0"/>
          </a:p>
          <a:p>
            <a:r>
              <a:rPr kumimoji="1" lang="ja-JP" altLang="en-US" dirty="0"/>
              <a:t>ほかにも，この類題は豊富で</a:t>
            </a:r>
            <a:r>
              <a:rPr kumimoji="1" lang="en-US" altLang="ja-JP" dirty="0"/>
              <a:t>2020</a:t>
            </a:r>
            <a:r>
              <a:rPr kumimoji="1" lang="ja-JP" altLang="en-US" dirty="0"/>
              <a:t>年青森や</a:t>
            </a:r>
            <a:r>
              <a:rPr kumimoji="1" lang="en-US" altLang="ja-JP" dirty="0"/>
              <a:t>2019</a:t>
            </a:r>
            <a:r>
              <a:rPr kumimoji="1" lang="ja-JP" altLang="en-US" dirty="0"/>
              <a:t>年埼玉など数多く出題されています。</a:t>
            </a:r>
            <a:endParaRPr kumimoji="1" lang="en-US" altLang="ja-JP" dirty="0"/>
          </a:p>
          <a:p>
            <a:r>
              <a:rPr kumimoji="1" lang="ja-JP" altLang="en-US" dirty="0"/>
              <a:t>単純に読み取るだけの問題や埼玉では，促成栽培の用語も解答させるといった条件がややアップする問題があります。</a:t>
            </a:r>
            <a:endParaRPr kumimoji="1" lang="en-US" altLang="ja-JP" dirty="0"/>
          </a:p>
          <a:p>
            <a:r>
              <a:rPr kumimoji="1" lang="ja-JP" altLang="en-US" dirty="0"/>
              <a:t>このように軽重をつけることで，難易度が上下しています。</a:t>
            </a:r>
            <a:endParaRPr kumimoji="1" lang="en-US" altLang="ja-JP" dirty="0"/>
          </a:p>
        </p:txBody>
      </p:sp>
      <p:sp>
        <p:nvSpPr>
          <p:cNvPr id="4" name="スライド番号プレースホルダー 3"/>
          <p:cNvSpPr>
            <a:spLocks noGrp="1"/>
          </p:cNvSpPr>
          <p:nvPr>
            <p:ph type="sldNum" sz="quarter" idx="5"/>
          </p:nvPr>
        </p:nvSpPr>
        <p:spPr/>
        <p:txBody>
          <a:bodyPr/>
          <a:lstStyle/>
          <a:p>
            <a:fld id="{A2BF0634-4721-4A6A-9EDB-7217FCE35927}" type="slidenum">
              <a:rPr lang="en-US" altLang="ja-JP" smtClean="0"/>
              <a:pPr/>
              <a:t>8</a:t>
            </a:fld>
            <a:endParaRPr lang="en-US" altLang="ja-JP" dirty="0"/>
          </a:p>
        </p:txBody>
      </p:sp>
    </p:spTree>
    <p:extLst>
      <p:ext uri="{BB962C8B-B14F-4D97-AF65-F5344CB8AC3E}">
        <p14:creationId xmlns:p14="http://schemas.microsoft.com/office/powerpoint/2010/main" val="2856673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最後に</a:t>
            </a:r>
            <a:r>
              <a:rPr kumimoji="1" lang="en-US" altLang="ja-JP" dirty="0"/>
              <a:t>A2</a:t>
            </a:r>
            <a:r>
              <a:rPr kumimoji="1" lang="ja-JP" altLang="en-US" dirty="0"/>
              <a:t>の記述問題の例題になります。</a:t>
            </a:r>
            <a:endParaRPr kumimoji="1" lang="en-US" altLang="ja-JP" dirty="0"/>
          </a:p>
          <a:p>
            <a:endParaRPr kumimoji="1" lang="en-US" altLang="ja-JP" dirty="0"/>
          </a:p>
          <a:p>
            <a:r>
              <a:rPr kumimoji="1" lang="ja-JP" altLang="en-US" dirty="0"/>
              <a:t>いわゆる，社会科の用語を解説する知識問題になります。</a:t>
            </a:r>
            <a:endParaRPr kumimoji="1" lang="en-US" altLang="ja-JP" dirty="0"/>
          </a:p>
          <a:p>
            <a:r>
              <a:rPr kumimoji="1" lang="ja-JP" altLang="en-US" dirty="0"/>
              <a:t>正答率を見て驚かれた方も多いかと思います。</a:t>
            </a:r>
            <a:r>
              <a:rPr kumimoji="1" lang="en-US" altLang="ja-JP" dirty="0"/>
              <a:t>B1</a:t>
            </a:r>
            <a:r>
              <a:rPr kumimoji="1" lang="ja-JP" altLang="en-US" dirty="0"/>
              <a:t>問題よりも正答率かなり低い結果になっています。</a:t>
            </a:r>
            <a:endParaRPr kumimoji="1" lang="en-US" altLang="ja-JP" dirty="0"/>
          </a:p>
          <a:p>
            <a:r>
              <a:rPr kumimoji="1" lang="ja-JP" altLang="en-US" dirty="0"/>
              <a:t>議院内閣制を説明することは，２つの用語が設定されていても難しいようです。</a:t>
            </a:r>
            <a:endParaRPr kumimoji="1" lang="en-US" altLang="ja-JP" dirty="0"/>
          </a:p>
          <a:p>
            <a:endParaRPr kumimoji="1" lang="en-US" altLang="ja-JP" dirty="0"/>
          </a:p>
          <a:p>
            <a:r>
              <a:rPr kumimoji="1" lang="ja-JP" altLang="en-US" dirty="0"/>
              <a:t>この結果は，資料がヒントとなりうる先ほどの</a:t>
            </a:r>
            <a:r>
              <a:rPr kumimoji="1" lang="en-US" altLang="ja-JP" dirty="0"/>
              <a:t>B-1</a:t>
            </a:r>
            <a:r>
              <a:rPr kumimoji="1" lang="ja-JP" altLang="en-US" dirty="0"/>
              <a:t>問題や</a:t>
            </a:r>
            <a:r>
              <a:rPr kumimoji="1" lang="en-US" altLang="ja-JP" dirty="0"/>
              <a:t>B-2 </a:t>
            </a:r>
            <a:r>
              <a:rPr kumimoji="1" lang="ja-JP" altLang="en-US" dirty="0"/>
              <a:t>問題に比べると</a:t>
            </a:r>
            <a:endParaRPr kumimoji="1" lang="en-US" altLang="ja-JP" dirty="0"/>
          </a:p>
          <a:p>
            <a:r>
              <a:rPr kumimoji="1" lang="ja-JP" altLang="en-US" dirty="0"/>
              <a:t>知っているか知らないかのイチゼロの結果となるため，正答率が低くなると考えられます。</a:t>
            </a:r>
            <a:endParaRPr kumimoji="1" lang="en-US" altLang="ja-JP" dirty="0"/>
          </a:p>
          <a:p>
            <a:endParaRPr kumimoji="1" lang="en-US" altLang="ja-JP" dirty="0"/>
          </a:p>
          <a:p>
            <a:r>
              <a:rPr kumimoji="1" lang="ja-JP" altLang="en-US" dirty="0"/>
              <a:t>すこし脱線しますが，この問題とは逆の問い</a:t>
            </a:r>
            <a:endParaRPr kumimoji="1" lang="en-US" altLang="ja-JP" dirty="0"/>
          </a:p>
          <a:p>
            <a:r>
              <a:rPr kumimoji="1" lang="ja-JP" altLang="en-US" dirty="0"/>
              <a:t>内閣が国会の信任に基づいて成立し，国会に対して連帯して責任を負うしくみをなんと言いますかという</a:t>
            </a:r>
            <a:r>
              <a:rPr kumimoji="1" lang="en-US" altLang="ja-JP" dirty="0"/>
              <a:t>2019</a:t>
            </a:r>
            <a:r>
              <a:rPr kumimoji="1" lang="ja-JP" altLang="en-US" dirty="0"/>
              <a:t>年山形の問題の正答率は約</a:t>
            </a:r>
            <a:r>
              <a:rPr kumimoji="1" lang="en-US" altLang="ja-JP" dirty="0"/>
              <a:t>70</a:t>
            </a:r>
            <a:r>
              <a:rPr kumimoji="1" lang="ja-JP" altLang="en-US" dirty="0"/>
              <a:t>％でした。</a:t>
            </a:r>
            <a:endParaRPr kumimoji="1" lang="en-US" altLang="ja-JP" dirty="0"/>
          </a:p>
          <a:p>
            <a:endParaRPr kumimoji="1" lang="en-US" altLang="ja-JP" dirty="0"/>
          </a:p>
          <a:p>
            <a:r>
              <a:rPr kumimoji="1" lang="ja-JP" altLang="en-US" dirty="0"/>
              <a:t>本当に身に着いているのか</a:t>
            </a:r>
            <a:r>
              <a:rPr kumimoji="1" lang="en-US" altLang="ja-JP" dirty="0"/>
              <a:t>…</a:t>
            </a:r>
            <a:r>
              <a:rPr kumimoji="1" lang="ja-JP" altLang="en-US" dirty="0"/>
              <a:t>を考えさせられる結果となっています。</a:t>
            </a:r>
            <a:endParaRPr kumimoji="1" lang="en-US" altLang="ja-JP" dirty="0"/>
          </a:p>
          <a:p>
            <a:endParaRPr kumimoji="1" lang="en-US" altLang="ja-JP" dirty="0"/>
          </a:p>
          <a:p>
            <a:endParaRPr kumimoji="1" lang="en-US" altLang="ja-JP" dirty="0"/>
          </a:p>
          <a:p>
            <a:pPr marL="0" marR="0" lvl="0" indent="0" algn="l" defTabSz="914400" rtl="0" eaLnBrk="0" fontAlgn="base" latinLnBrk="0" hangingPunct="0">
              <a:lnSpc>
                <a:spcPct val="100000"/>
              </a:lnSpc>
              <a:spcBef>
                <a:spcPct val="30000"/>
              </a:spcBef>
              <a:spcAft>
                <a:spcPct val="0"/>
              </a:spcAft>
              <a:buClrTx/>
              <a:buSzTx/>
              <a:buFontTx/>
              <a:buNone/>
              <a:tabLst/>
              <a:defRPr/>
            </a:pPr>
            <a:r>
              <a:rPr kumimoji="1" lang="ja-JP" altLang="en-US" dirty="0"/>
              <a:t>これら３種類が記述式問題で良く出題されている</a:t>
            </a:r>
            <a:r>
              <a:rPr kumimoji="1" lang="en-US" altLang="ja-JP" dirty="0"/>
              <a:t>A2,B1,B2</a:t>
            </a:r>
            <a:r>
              <a:rPr kumimoji="1" lang="ja-JP" altLang="en-US" dirty="0"/>
              <a:t>問題の例になります。</a:t>
            </a:r>
            <a:endParaRPr kumimoji="1" lang="en-US" altLang="ja-JP" dirty="0"/>
          </a:p>
          <a:p>
            <a:endParaRPr kumimoji="1" lang="en-US" altLang="ja-JP" dirty="0"/>
          </a:p>
        </p:txBody>
      </p:sp>
      <p:sp>
        <p:nvSpPr>
          <p:cNvPr id="4" name="スライド番号プレースホルダー 3"/>
          <p:cNvSpPr>
            <a:spLocks noGrp="1"/>
          </p:cNvSpPr>
          <p:nvPr>
            <p:ph type="sldNum" sz="quarter" idx="5"/>
          </p:nvPr>
        </p:nvSpPr>
        <p:spPr/>
        <p:txBody>
          <a:bodyPr/>
          <a:lstStyle/>
          <a:p>
            <a:fld id="{A2BF0634-4721-4A6A-9EDB-7217FCE35927}" type="slidenum">
              <a:rPr lang="en-US" altLang="ja-JP" smtClean="0"/>
              <a:pPr/>
              <a:t>9</a:t>
            </a:fld>
            <a:endParaRPr lang="en-US" altLang="ja-JP" dirty="0"/>
          </a:p>
        </p:txBody>
      </p:sp>
    </p:spTree>
    <p:extLst>
      <p:ext uri="{BB962C8B-B14F-4D97-AF65-F5344CB8AC3E}">
        <p14:creationId xmlns:p14="http://schemas.microsoft.com/office/powerpoint/2010/main" val="112262177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252569D-7318-49C8-B9F6-E2EFCBED794C}"/>
              </a:ext>
            </a:extLst>
          </p:cNvPr>
          <p:cNvSpPr>
            <a:spLocks noGrp="1"/>
          </p:cNvSpPr>
          <p:nvPr>
            <p:ph type="ctrTitle"/>
          </p:nvPr>
        </p:nvSpPr>
        <p:spPr>
          <a:xfrm>
            <a:off x="1143000" y="1122363"/>
            <a:ext cx="6858000" cy="2387600"/>
          </a:xfrm>
        </p:spPr>
        <p:txBody>
          <a:bodyPr anchor="b"/>
          <a:lstStyle>
            <a:lvl1pPr algn="ctr">
              <a:defRPr sz="45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2779244D-C216-45A1-95E5-B416201685C4}"/>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36693A90-807F-447D-B419-1DFC1A62123B}"/>
              </a:ext>
            </a:extLst>
          </p:cNvPr>
          <p:cNvSpPr>
            <a:spLocks noGrp="1"/>
          </p:cNvSpPr>
          <p:nvPr>
            <p:ph type="dt" sz="half" idx="10"/>
          </p:nvPr>
        </p:nvSpPr>
        <p:spPr/>
        <p:txBody>
          <a:bodyPr/>
          <a:lstStyle/>
          <a:p>
            <a:fld id="{E99B1BF9-9369-4CB0-ABE6-10B605CC0221}" type="datetimeFigureOut">
              <a:rPr kumimoji="1" lang="ja-JP" altLang="en-US" smtClean="0"/>
              <a:t>2020/9/8</a:t>
            </a:fld>
            <a:endParaRPr kumimoji="1" lang="ja-JP" altLang="en-US"/>
          </a:p>
        </p:txBody>
      </p:sp>
      <p:sp>
        <p:nvSpPr>
          <p:cNvPr id="5" name="フッター プレースホルダー 4">
            <a:extLst>
              <a:ext uri="{FF2B5EF4-FFF2-40B4-BE49-F238E27FC236}">
                <a16:creationId xmlns:a16="http://schemas.microsoft.com/office/drawing/2014/main" id="{49EB68D0-A337-49A6-A2B7-46C5A3828A02}"/>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8988073B-9B78-4DAF-8B85-59456634CCA6}"/>
              </a:ext>
            </a:extLst>
          </p:cNvPr>
          <p:cNvSpPr>
            <a:spLocks noGrp="1"/>
          </p:cNvSpPr>
          <p:nvPr>
            <p:ph type="sldNum" sz="quarter" idx="12"/>
          </p:nvPr>
        </p:nvSpPr>
        <p:spPr/>
        <p:txBody>
          <a:bodyPr/>
          <a:lstStyle/>
          <a:p>
            <a:fld id="{F3119E62-67AF-42E5-A425-B0C58FDCDC87}" type="slidenum">
              <a:rPr kumimoji="1" lang="ja-JP" altLang="en-US" smtClean="0"/>
              <a:t>‹#›</a:t>
            </a:fld>
            <a:endParaRPr kumimoji="1" lang="ja-JP" altLang="en-US"/>
          </a:p>
        </p:txBody>
      </p:sp>
      <p:sp>
        <p:nvSpPr>
          <p:cNvPr id="7" name="正方形/長方形 6">
            <a:extLst>
              <a:ext uri="{FF2B5EF4-FFF2-40B4-BE49-F238E27FC236}">
                <a16:creationId xmlns:a16="http://schemas.microsoft.com/office/drawing/2014/main" id="{168EEE9B-CCF9-4863-BF57-11AE81160F54}"/>
              </a:ext>
            </a:extLst>
          </p:cNvPr>
          <p:cNvSpPr/>
          <p:nvPr userDrawn="1"/>
        </p:nvSpPr>
        <p:spPr>
          <a:xfrm>
            <a:off x="14658" y="2812261"/>
            <a:ext cx="9144000" cy="1233479"/>
          </a:xfrm>
          <a:prstGeom prst="rect">
            <a:avLst/>
          </a:prstGeom>
          <a:solidFill>
            <a:srgbClr val="009A3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kumimoji="1" lang="ja-JP" altLang="en-US" sz="1000" dirty="0">
              <a:solidFill>
                <a:schemeClr val="tx1"/>
              </a:solidFill>
              <a:latin typeface="Arial"/>
              <a:ea typeface="メイリオ"/>
            </a:endParaRPr>
          </a:p>
        </p:txBody>
      </p:sp>
      <p:pic>
        <p:nvPicPr>
          <p:cNvPr id="8" name="図 7" descr="gakken.png">
            <a:extLst>
              <a:ext uri="{FF2B5EF4-FFF2-40B4-BE49-F238E27FC236}">
                <a16:creationId xmlns:a16="http://schemas.microsoft.com/office/drawing/2014/main" id="{6853FA19-A6A4-409F-9AA2-B0FE9ADE69A5}"/>
              </a:ext>
            </a:extLst>
          </p:cNvPr>
          <p:cNvPicPr>
            <a:picLocks noChangeAspect="1"/>
          </p:cNvPicPr>
          <p:nvPr userDrawn="1"/>
        </p:nvPicPr>
        <p:blipFill>
          <a:blip r:embed="rId2"/>
          <a:stretch>
            <a:fillRect/>
          </a:stretch>
        </p:blipFill>
        <p:spPr>
          <a:xfrm>
            <a:off x="437100" y="6477000"/>
            <a:ext cx="808522" cy="179998"/>
          </a:xfrm>
          <a:prstGeom prst="rect">
            <a:avLst/>
          </a:prstGeom>
        </p:spPr>
      </p:pic>
      <p:pic>
        <p:nvPicPr>
          <p:cNvPr id="9" name="Picture 2" descr="C:\Users\A20662\Desktop\h_bunri_ico.gif">
            <a:extLst>
              <a:ext uri="{FF2B5EF4-FFF2-40B4-BE49-F238E27FC236}">
                <a16:creationId xmlns:a16="http://schemas.microsoft.com/office/drawing/2014/main" id="{F646E5C4-9007-4D56-8712-2C77EEFD9051}"/>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376645" y="6489340"/>
            <a:ext cx="933450" cy="2095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53520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85E100A-C54B-4A3F-A4AC-8DC11FF194A0}"/>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9896A1FD-039C-4191-B3D1-BE158D0D1E86}"/>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CC2F7087-CB4B-40FE-9ECC-CB6D73F4F607}"/>
              </a:ext>
            </a:extLst>
          </p:cNvPr>
          <p:cNvSpPr>
            <a:spLocks noGrp="1"/>
          </p:cNvSpPr>
          <p:nvPr>
            <p:ph type="dt" sz="half" idx="10"/>
          </p:nvPr>
        </p:nvSpPr>
        <p:spPr/>
        <p:txBody>
          <a:bodyPr/>
          <a:lstStyle/>
          <a:p>
            <a:fld id="{E99B1BF9-9369-4CB0-ABE6-10B605CC0221}" type="datetimeFigureOut">
              <a:rPr kumimoji="1" lang="ja-JP" altLang="en-US" smtClean="0"/>
              <a:t>2020/9/8</a:t>
            </a:fld>
            <a:endParaRPr kumimoji="1" lang="ja-JP" altLang="en-US"/>
          </a:p>
        </p:txBody>
      </p:sp>
      <p:sp>
        <p:nvSpPr>
          <p:cNvPr id="5" name="フッター プレースホルダー 4">
            <a:extLst>
              <a:ext uri="{FF2B5EF4-FFF2-40B4-BE49-F238E27FC236}">
                <a16:creationId xmlns:a16="http://schemas.microsoft.com/office/drawing/2014/main" id="{4EF4FD87-21ED-4049-88DF-E0D962523F8E}"/>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90BFD001-C977-47BA-BA74-0D92DF52EE27}"/>
              </a:ext>
            </a:extLst>
          </p:cNvPr>
          <p:cNvSpPr>
            <a:spLocks noGrp="1"/>
          </p:cNvSpPr>
          <p:nvPr>
            <p:ph type="sldNum" sz="quarter" idx="12"/>
          </p:nvPr>
        </p:nvSpPr>
        <p:spPr/>
        <p:txBody>
          <a:bodyPr/>
          <a:lstStyle/>
          <a:p>
            <a:fld id="{F3119E62-67AF-42E5-A425-B0C58FDCDC87}" type="slidenum">
              <a:rPr kumimoji="1" lang="ja-JP" altLang="en-US" smtClean="0"/>
              <a:t>‹#›</a:t>
            </a:fld>
            <a:endParaRPr kumimoji="1" lang="ja-JP" altLang="en-US"/>
          </a:p>
        </p:txBody>
      </p:sp>
    </p:spTree>
    <p:extLst>
      <p:ext uri="{BB962C8B-B14F-4D97-AF65-F5344CB8AC3E}">
        <p14:creationId xmlns:p14="http://schemas.microsoft.com/office/powerpoint/2010/main" val="3773482068"/>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55798F09-65BF-4530-B60F-C98AA9ACDF55}"/>
              </a:ext>
            </a:extLst>
          </p:cNvPr>
          <p:cNvSpPr>
            <a:spLocks noGrp="1"/>
          </p:cNvSpPr>
          <p:nvPr>
            <p:ph type="title" orient="vert"/>
          </p:nvPr>
        </p:nvSpPr>
        <p:spPr>
          <a:xfrm>
            <a:off x="6543675" y="365125"/>
            <a:ext cx="1971675"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77A790CD-F995-44A7-ADCB-D1282AD3DD08}"/>
              </a:ext>
            </a:extLst>
          </p:cNvPr>
          <p:cNvSpPr>
            <a:spLocks noGrp="1"/>
          </p:cNvSpPr>
          <p:nvPr>
            <p:ph type="body" orient="vert" idx="1"/>
          </p:nvPr>
        </p:nvSpPr>
        <p:spPr>
          <a:xfrm>
            <a:off x="628650" y="365125"/>
            <a:ext cx="5800725"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D059A165-3086-407D-9458-8404051274ED}"/>
              </a:ext>
            </a:extLst>
          </p:cNvPr>
          <p:cNvSpPr>
            <a:spLocks noGrp="1"/>
          </p:cNvSpPr>
          <p:nvPr>
            <p:ph type="dt" sz="half" idx="10"/>
          </p:nvPr>
        </p:nvSpPr>
        <p:spPr/>
        <p:txBody>
          <a:bodyPr/>
          <a:lstStyle/>
          <a:p>
            <a:fld id="{E99B1BF9-9369-4CB0-ABE6-10B605CC0221}" type="datetimeFigureOut">
              <a:rPr kumimoji="1" lang="ja-JP" altLang="en-US" smtClean="0"/>
              <a:t>2020/9/8</a:t>
            </a:fld>
            <a:endParaRPr kumimoji="1" lang="ja-JP" altLang="en-US"/>
          </a:p>
        </p:txBody>
      </p:sp>
      <p:sp>
        <p:nvSpPr>
          <p:cNvPr id="5" name="フッター プレースホルダー 4">
            <a:extLst>
              <a:ext uri="{FF2B5EF4-FFF2-40B4-BE49-F238E27FC236}">
                <a16:creationId xmlns:a16="http://schemas.microsoft.com/office/drawing/2014/main" id="{79EEEAE7-2206-4492-ACAF-4D7BD6E3E3D1}"/>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1C7F8D89-EDFE-4AF0-979A-845CEF274C90}"/>
              </a:ext>
            </a:extLst>
          </p:cNvPr>
          <p:cNvSpPr>
            <a:spLocks noGrp="1"/>
          </p:cNvSpPr>
          <p:nvPr>
            <p:ph type="sldNum" sz="quarter" idx="12"/>
          </p:nvPr>
        </p:nvSpPr>
        <p:spPr/>
        <p:txBody>
          <a:bodyPr/>
          <a:lstStyle/>
          <a:p>
            <a:pPr>
              <a:defRPr/>
            </a:pPr>
            <a:fld id="{7301609B-707C-4766-A7E4-31B9830A9E98}" type="slidenum">
              <a:rPr lang="en-US" altLang="ja-JP" smtClean="0"/>
              <a:pPr>
                <a:defRPr/>
              </a:pPr>
              <a:t>‹#›</a:t>
            </a:fld>
            <a:endParaRPr lang="en-US" altLang="ja-JP" dirty="0"/>
          </a:p>
        </p:txBody>
      </p:sp>
    </p:spTree>
    <p:extLst>
      <p:ext uri="{BB962C8B-B14F-4D97-AF65-F5344CB8AC3E}">
        <p14:creationId xmlns:p14="http://schemas.microsoft.com/office/powerpoint/2010/main" val="10327658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solidFill>
                  <a:schemeClr val="tx1"/>
                </a:solidFill>
              </a:defRPr>
            </a:lvl1pPr>
          </a:lstStyle>
          <a:p>
            <a:r>
              <a:rPr kumimoji="1" lang="ja-JP" altLang="en-US" dirty="0"/>
              <a:t>マスター タイトルの書式設定</a:t>
            </a:r>
          </a:p>
        </p:txBody>
      </p:sp>
      <p:sp>
        <p:nvSpPr>
          <p:cNvPr id="4" name="スライド番号プレースホルダー 3"/>
          <p:cNvSpPr>
            <a:spLocks noGrp="1"/>
          </p:cNvSpPr>
          <p:nvPr>
            <p:ph type="sldNum" sz="quarter" idx="11"/>
          </p:nvPr>
        </p:nvSpPr>
        <p:spPr>
          <a:xfrm>
            <a:off x="8674662" y="6472801"/>
            <a:ext cx="469338" cy="385199"/>
          </a:xfrm>
          <a:prstGeom prst="rect">
            <a:avLst/>
          </a:prstGeom>
        </p:spPr>
        <p:txBody>
          <a:bodyPr/>
          <a:lstStyle>
            <a:lvl1pPr>
              <a:defRPr>
                <a:ea typeface="メイリオ"/>
              </a:defRPr>
            </a:lvl1pPr>
          </a:lstStyle>
          <a:p>
            <a:pPr>
              <a:defRPr/>
            </a:pPr>
            <a:fld id="{112EA146-AC33-4D4C-BECA-41104911C27E}" type="slidenum">
              <a:rPr lang="en-US" altLang="ja-JP" smtClean="0"/>
              <a:pPr>
                <a:defRPr/>
              </a:pPr>
              <a:t>‹#›</a:t>
            </a:fld>
            <a:endParaRPr lang="en-US" altLang="ja-JP" dirty="0"/>
          </a:p>
        </p:txBody>
      </p:sp>
    </p:spTree>
    <p:extLst>
      <p:ext uri="{BB962C8B-B14F-4D97-AF65-F5344CB8AC3E}">
        <p14:creationId xmlns:p14="http://schemas.microsoft.com/office/powerpoint/2010/main" val="22161249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4BB33AC-C5FC-49EC-B31C-21F0861F74DC}"/>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1F4410F5-D1D2-4201-A319-C756421947CA}"/>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D2103170-EC45-4094-8098-58227D5D2D90}"/>
              </a:ext>
            </a:extLst>
          </p:cNvPr>
          <p:cNvSpPr>
            <a:spLocks noGrp="1"/>
          </p:cNvSpPr>
          <p:nvPr>
            <p:ph type="dt" sz="half" idx="10"/>
          </p:nvPr>
        </p:nvSpPr>
        <p:spPr/>
        <p:txBody>
          <a:bodyPr/>
          <a:lstStyle/>
          <a:p>
            <a:fld id="{E99B1BF9-9369-4CB0-ABE6-10B605CC0221}" type="datetimeFigureOut">
              <a:rPr kumimoji="1" lang="ja-JP" altLang="en-US" smtClean="0"/>
              <a:t>2020/9/8</a:t>
            </a:fld>
            <a:endParaRPr kumimoji="1" lang="ja-JP" altLang="en-US" dirty="0"/>
          </a:p>
        </p:txBody>
      </p:sp>
      <p:sp>
        <p:nvSpPr>
          <p:cNvPr id="5" name="フッター プレースホルダー 4">
            <a:extLst>
              <a:ext uri="{FF2B5EF4-FFF2-40B4-BE49-F238E27FC236}">
                <a16:creationId xmlns:a16="http://schemas.microsoft.com/office/drawing/2014/main" id="{E0268FDB-9762-4629-9825-38716499874F}"/>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8457B3C0-EBC4-429B-9170-E95FA04ABC44}"/>
              </a:ext>
            </a:extLst>
          </p:cNvPr>
          <p:cNvSpPr>
            <a:spLocks noGrp="1"/>
          </p:cNvSpPr>
          <p:nvPr>
            <p:ph type="sldNum" sz="quarter" idx="12"/>
          </p:nvPr>
        </p:nvSpPr>
        <p:spPr/>
        <p:txBody>
          <a:bodyPr/>
          <a:lstStyle/>
          <a:p>
            <a:pPr>
              <a:defRPr/>
            </a:pPr>
            <a:fld id="{112EA146-AC33-4D4C-BECA-41104911C27E}" type="slidenum">
              <a:rPr lang="en-US" altLang="ja-JP" smtClean="0"/>
              <a:pPr>
                <a:defRPr/>
              </a:pPr>
              <a:t>‹#›</a:t>
            </a:fld>
            <a:endParaRPr lang="en-US" altLang="ja-JP" dirty="0"/>
          </a:p>
        </p:txBody>
      </p:sp>
      <p:cxnSp>
        <p:nvCxnSpPr>
          <p:cNvPr id="7" name="直線コネクタ 6">
            <a:extLst>
              <a:ext uri="{FF2B5EF4-FFF2-40B4-BE49-F238E27FC236}">
                <a16:creationId xmlns:a16="http://schemas.microsoft.com/office/drawing/2014/main" id="{64A6B39A-89F1-4C87-BAFC-A2E80D0A79D6}"/>
              </a:ext>
            </a:extLst>
          </p:cNvPr>
          <p:cNvCxnSpPr/>
          <p:nvPr userDrawn="1"/>
        </p:nvCxnSpPr>
        <p:spPr>
          <a:xfrm>
            <a:off x="437101" y="944610"/>
            <a:ext cx="8269798" cy="1588"/>
          </a:xfrm>
          <a:prstGeom prst="line">
            <a:avLst/>
          </a:prstGeom>
          <a:ln>
            <a:solidFill>
              <a:srgbClr val="009A34"/>
            </a:solidFill>
          </a:ln>
          <a:effectLst/>
        </p:spPr>
        <p:style>
          <a:lnRef idx="2">
            <a:schemeClr val="accent1"/>
          </a:lnRef>
          <a:fillRef idx="0">
            <a:schemeClr val="accent1"/>
          </a:fillRef>
          <a:effectRef idx="1">
            <a:schemeClr val="accent1"/>
          </a:effectRef>
          <a:fontRef idx="minor">
            <a:schemeClr val="tx1"/>
          </a:fontRef>
        </p:style>
      </p:cxnSp>
      <p:cxnSp>
        <p:nvCxnSpPr>
          <p:cNvPr id="8" name="直線コネクタ 7">
            <a:extLst>
              <a:ext uri="{FF2B5EF4-FFF2-40B4-BE49-F238E27FC236}">
                <a16:creationId xmlns:a16="http://schemas.microsoft.com/office/drawing/2014/main" id="{0988CC6E-DBBF-4C45-848B-AD1AF75A57D7}"/>
              </a:ext>
            </a:extLst>
          </p:cNvPr>
          <p:cNvCxnSpPr/>
          <p:nvPr userDrawn="1"/>
        </p:nvCxnSpPr>
        <p:spPr>
          <a:xfrm>
            <a:off x="437101" y="6354325"/>
            <a:ext cx="8269798" cy="1588"/>
          </a:xfrm>
          <a:prstGeom prst="line">
            <a:avLst/>
          </a:prstGeom>
          <a:ln w="12700">
            <a:solidFill>
              <a:srgbClr val="009A34"/>
            </a:solidFill>
          </a:ln>
          <a:effectLst/>
        </p:spPr>
        <p:style>
          <a:lnRef idx="2">
            <a:schemeClr val="accent1"/>
          </a:lnRef>
          <a:fillRef idx="0">
            <a:schemeClr val="accent1"/>
          </a:fillRef>
          <a:effectRef idx="1">
            <a:schemeClr val="accent1"/>
          </a:effectRef>
          <a:fontRef idx="minor">
            <a:schemeClr val="tx1"/>
          </a:fontRef>
        </p:style>
      </p:cxnSp>
      <p:pic>
        <p:nvPicPr>
          <p:cNvPr id="11" name="図 10" descr="gakken.png">
            <a:extLst>
              <a:ext uri="{FF2B5EF4-FFF2-40B4-BE49-F238E27FC236}">
                <a16:creationId xmlns:a16="http://schemas.microsoft.com/office/drawing/2014/main" id="{D25E5D78-6A73-40C6-B593-82BE2E627A6C}"/>
              </a:ext>
            </a:extLst>
          </p:cNvPr>
          <p:cNvPicPr>
            <a:picLocks noChangeAspect="1"/>
          </p:cNvPicPr>
          <p:nvPr userDrawn="1"/>
        </p:nvPicPr>
        <p:blipFill>
          <a:blip r:embed="rId2"/>
          <a:stretch>
            <a:fillRect/>
          </a:stretch>
        </p:blipFill>
        <p:spPr>
          <a:xfrm>
            <a:off x="437100" y="6477000"/>
            <a:ext cx="808522" cy="179998"/>
          </a:xfrm>
          <a:prstGeom prst="rect">
            <a:avLst/>
          </a:prstGeom>
        </p:spPr>
      </p:pic>
      <p:pic>
        <p:nvPicPr>
          <p:cNvPr id="13" name="Picture 2" descr="C:\Users\A20662\Desktop\h_bunri_ico.gif">
            <a:extLst>
              <a:ext uri="{FF2B5EF4-FFF2-40B4-BE49-F238E27FC236}">
                <a16:creationId xmlns:a16="http://schemas.microsoft.com/office/drawing/2014/main" id="{ABC52F63-1144-4E99-B74C-269FAEE202A3}"/>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376645" y="6489340"/>
            <a:ext cx="933450" cy="2095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231226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85D2ABD-8AED-4C52-B139-47B30C125834}"/>
              </a:ext>
            </a:extLst>
          </p:cNvPr>
          <p:cNvSpPr>
            <a:spLocks noGrp="1"/>
          </p:cNvSpPr>
          <p:nvPr>
            <p:ph type="title"/>
          </p:nvPr>
        </p:nvSpPr>
        <p:spPr>
          <a:xfrm>
            <a:off x="623888" y="1709739"/>
            <a:ext cx="7886700" cy="2852737"/>
          </a:xfrm>
        </p:spPr>
        <p:txBody>
          <a:bodyPr anchor="b"/>
          <a:lstStyle>
            <a:lvl1pPr>
              <a:defRPr sz="45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1807C4E3-9073-42C1-87EF-D7C418997F57}"/>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7256365C-4BDF-4441-8596-E8379B166710}"/>
              </a:ext>
            </a:extLst>
          </p:cNvPr>
          <p:cNvSpPr>
            <a:spLocks noGrp="1"/>
          </p:cNvSpPr>
          <p:nvPr>
            <p:ph type="dt" sz="half" idx="10"/>
          </p:nvPr>
        </p:nvSpPr>
        <p:spPr/>
        <p:txBody>
          <a:bodyPr/>
          <a:lstStyle/>
          <a:p>
            <a:fld id="{E99B1BF9-9369-4CB0-ABE6-10B605CC0221}" type="datetimeFigureOut">
              <a:rPr kumimoji="1" lang="ja-JP" altLang="en-US" smtClean="0"/>
              <a:t>2020/9/8</a:t>
            </a:fld>
            <a:endParaRPr kumimoji="1" lang="ja-JP" altLang="en-US"/>
          </a:p>
        </p:txBody>
      </p:sp>
      <p:sp>
        <p:nvSpPr>
          <p:cNvPr id="5" name="フッター プレースホルダー 4">
            <a:extLst>
              <a:ext uri="{FF2B5EF4-FFF2-40B4-BE49-F238E27FC236}">
                <a16:creationId xmlns:a16="http://schemas.microsoft.com/office/drawing/2014/main" id="{DDE5DFF2-5E8C-4414-9D64-178A646A51A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793D269A-B4F6-4371-922C-55422258C2C9}"/>
              </a:ext>
            </a:extLst>
          </p:cNvPr>
          <p:cNvSpPr>
            <a:spLocks noGrp="1"/>
          </p:cNvSpPr>
          <p:nvPr>
            <p:ph type="sldNum" sz="quarter" idx="12"/>
          </p:nvPr>
        </p:nvSpPr>
        <p:spPr/>
        <p:txBody>
          <a:bodyPr/>
          <a:lstStyle/>
          <a:p>
            <a:pPr>
              <a:defRPr/>
            </a:pPr>
            <a:fld id="{112EA146-AC33-4D4C-BECA-41104911C27E}" type="slidenum">
              <a:rPr lang="en-US" altLang="ja-JP" smtClean="0"/>
              <a:pPr>
                <a:defRPr/>
              </a:pPr>
              <a:t>‹#›</a:t>
            </a:fld>
            <a:endParaRPr lang="en-US" altLang="ja-JP" dirty="0"/>
          </a:p>
        </p:txBody>
      </p:sp>
    </p:spTree>
    <p:extLst>
      <p:ext uri="{BB962C8B-B14F-4D97-AF65-F5344CB8AC3E}">
        <p14:creationId xmlns:p14="http://schemas.microsoft.com/office/powerpoint/2010/main" val="10227160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05A63A2-36FC-4844-8685-B90AF424599B}"/>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B0CA8072-2E40-4D86-9D20-CDDFBF500CB2}"/>
              </a:ext>
            </a:extLst>
          </p:cNvPr>
          <p:cNvSpPr>
            <a:spLocks noGrp="1"/>
          </p:cNvSpPr>
          <p:nvPr>
            <p:ph sz="half" idx="1"/>
          </p:nvPr>
        </p:nvSpPr>
        <p:spPr>
          <a:xfrm>
            <a:off x="628650" y="1825625"/>
            <a:ext cx="38862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9D35C8E1-C1DD-4B48-AEF5-71A27DFB40AF}"/>
              </a:ext>
            </a:extLst>
          </p:cNvPr>
          <p:cNvSpPr>
            <a:spLocks noGrp="1"/>
          </p:cNvSpPr>
          <p:nvPr>
            <p:ph sz="half" idx="2"/>
          </p:nvPr>
        </p:nvSpPr>
        <p:spPr>
          <a:xfrm>
            <a:off x="4629150" y="1825625"/>
            <a:ext cx="38862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BD41F868-34CB-42F6-8427-BE634D0BE28B}"/>
              </a:ext>
            </a:extLst>
          </p:cNvPr>
          <p:cNvSpPr>
            <a:spLocks noGrp="1"/>
          </p:cNvSpPr>
          <p:nvPr>
            <p:ph type="dt" sz="half" idx="10"/>
          </p:nvPr>
        </p:nvSpPr>
        <p:spPr/>
        <p:txBody>
          <a:bodyPr/>
          <a:lstStyle/>
          <a:p>
            <a:fld id="{E99B1BF9-9369-4CB0-ABE6-10B605CC0221}" type="datetimeFigureOut">
              <a:rPr kumimoji="1" lang="ja-JP" altLang="en-US" smtClean="0"/>
              <a:t>2020/9/8</a:t>
            </a:fld>
            <a:endParaRPr kumimoji="1" lang="ja-JP" altLang="en-US"/>
          </a:p>
        </p:txBody>
      </p:sp>
      <p:sp>
        <p:nvSpPr>
          <p:cNvPr id="6" name="フッター プレースホルダー 5">
            <a:extLst>
              <a:ext uri="{FF2B5EF4-FFF2-40B4-BE49-F238E27FC236}">
                <a16:creationId xmlns:a16="http://schemas.microsoft.com/office/drawing/2014/main" id="{4FE419BA-65A4-47A3-BD38-E0C72F667EE5}"/>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C5711C43-0B00-4317-BA65-55EDABDE20D6}"/>
              </a:ext>
            </a:extLst>
          </p:cNvPr>
          <p:cNvSpPr>
            <a:spLocks noGrp="1"/>
          </p:cNvSpPr>
          <p:nvPr>
            <p:ph type="sldNum" sz="quarter" idx="12"/>
          </p:nvPr>
        </p:nvSpPr>
        <p:spPr/>
        <p:txBody>
          <a:bodyPr/>
          <a:lstStyle/>
          <a:p>
            <a:pPr>
              <a:defRPr/>
            </a:pPr>
            <a:fld id="{112EA146-AC33-4D4C-BECA-41104911C27E}" type="slidenum">
              <a:rPr lang="en-US" altLang="ja-JP" smtClean="0"/>
              <a:pPr>
                <a:defRPr/>
              </a:pPr>
              <a:t>‹#›</a:t>
            </a:fld>
            <a:endParaRPr lang="en-US" altLang="ja-JP" dirty="0"/>
          </a:p>
        </p:txBody>
      </p:sp>
    </p:spTree>
    <p:extLst>
      <p:ext uri="{BB962C8B-B14F-4D97-AF65-F5344CB8AC3E}">
        <p14:creationId xmlns:p14="http://schemas.microsoft.com/office/powerpoint/2010/main" val="3399728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79DF817-9520-416E-8A9F-6AF5ECFCC6E2}"/>
              </a:ext>
            </a:extLst>
          </p:cNvPr>
          <p:cNvSpPr>
            <a:spLocks noGrp="1"/>
          </p:cNvSpPr>
          <p:nvPr>
            <p:ph type="title"/>
          </p:nvPr>
        </p:nvSpPr>
        <p:spPr>
          <a:xfrm>
            <a:off x="629841" y="365126"/>
            <a:ext cx="78867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3ABD8C8E-1F10-4420-A25B-382EB7B7B973}"/>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C42ED99A-FDBF-478D-A562-D1490EF79BB7}"/>
              </a:ext>
            </a:extLst>
          </p:cNvPr>
          <p:cNvSpPr>
            <a:spLocks noGrp="1"/>
          </p:cNvSpPr>
          <p:nvPr>
            <p:ph sz="half" idx="2"/>
          </p:nvPr>
        </p:nvSpPr>
        <p:spPr>
          <a:xfrm>
            <a:off x="629842" y="2505075"/>
            <a:ext cx="3868340"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725F3862-8F63-4EFE-9F9D-AF7685A015FE}"/>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58587303-7A55-4235-8272-9E5116110272}"/>
              </a:ext>
            </a:extLst>
          </p:cNvPr>
          <p:cNvSpPr>
            <a:spLocks noGrp="1"/>
          </p:cNvSpPr>
          <p:nvPr>
            <p:ph sz="quarter" idx="4"/>
          </p:nvPr>
        </p:nvSpPr>
        <p:spPr>
          <a:xfrm>
            <a:off x="4629150" y="2505075"/>
            <a:ext cx="3887391"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0AACD2E1-11F4-434E-9079-654BA9A862EC}"/>
              </a:ext>
            </a:extLst>
          </p:cNvPr>
          <p:cNvSpPr>
            <a:spLocks noGrp="1"/>
          </p:cNvSpPr>
          <p:nvPr>
            <p:ph type="dt" sz="half" idx="10"/>
          </p:nvPr>
        </p:nvSpPr>
        <p:spPr/>
        <p:txBody>
          <a:bodyPr/>
          <a:lstStyle/>
          <a:p>
            <a:fld id="{E99B1BF9-9369-4CB0-ABE6-10B605CC0221}" type="datetimeFigureOut">
              <a:rPr kumimoji="1" lang="ja-JP" altLang="en-US" smtClean="0"/>
              <a:t>2020/9/8</a:t>
            </a:fld>
            <a:endParaRPr kumimoji="1" lang="ja-JP" altLang="en-US"/>
          </a:p>
        </p:txBody>
      </p:sp>
      <p:sp>
        <p:nvSpPr>
          <p:cNvPr id="8" name="フッター プレースホルダー 7">
            <a:extLst>
              <a:ext uri="{FF2B5EF4-FFF2-40B4-BE49-F238E27FC236}">
                <a16:creationId xmlns:a16="http://schemas.microsoft.com/office/drawing/2014/main" id="{6D1BD8E5-AA8A-4C10-A436-7C866F5EAB5B}"/>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1354AE4C-31EB-4C10-BE94-36B37F2BFF21}"/>
              </a:ext>
            </a:extLst>
          </p:cNvPr>
          <p:cNvSpPr>
            <a:spLocks noGrp="1"/>
          </p:cNvSpPr>
          <p:nvPr>
            <p:ph type="sldNum" sz="quarter" idx="12"/>
          </p:nvPr>
        </p:nvSpPr>
        <p:spPr/>
        <p:txBody>
          <a:bodyPr/>
          <a:lstStyle/>
          <a:p>
            <a:pPr>
              <a:defRPr/>
            </a:pPr>
            <a:fld id="{112EA146-AC33-4D4C-BECA-41104911C27E}" type="slidenum">
              <a:rPr lang="en-US" altLang="ja-JP" smtClean="0"/>
              <a:pPr>
                <a:defRPr/>
              </a:pPr>
              <a:t>‹#›</a:t>
            </a:fld>
            <a:endParaRPr lang="en-US" altLang="ja-JP" dirty="0"/>
          </a:p>
        </p:txBody>
      </p:sp>
    </p:spTree>
    <p:extLst>
      <p:ext uri="{BB962C8B-B14F-4D97-AF65-F5344CB8AC3E}">
        <p14:creationId xmlns:p14="http://schemas.microsoft.com/office/powerpoint/2010/main" val="1794753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1B2B238-460B-4E3E-9373-E51976B972C3}"/>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7124F2E8-8BBA-4C61-B445-04059EB273D6}"/>
              </a:ext>
            </a:extLst>
          </p:cNvPr>
          <p:cNvSpPr>
            <a:spLocks noGrp="1"/>
          </p:cNvSpPr>
          <p:nvPr>
            <p:ph type="dt" sz="half" idx="10"/>
          </p:nvPr>
        </p:nvSpPr>
        <p:spPr/>
        <p:txBody>
          <a:bodyPr/>
          <a:lstStyle/>
          <a:p>
            <a:fld id="{E99B1BF9-9369-4CB0-ABE6-10B605CC0221}" type="datetimeFigureOut">
              <a:rPr kumimoji="1" lang="ja-JP" altLang="en-US" smtClean="0"/>
              <a:t>2020/9/8</a:t>
            </a:fld>
            <a:endParaRPr kumimoji="1" lang="ja-JP" altLang="en-US"/>
          </a:p>
        </p:txBody>
      </p:sp>
      <p:sp>
        <p:nvSpPr>
          <p:cNvPr id="4" name="フッター プレースホルダー 3">
            <a:extLst>
              <a:ext uri="{FF2B5EF4-FFF2-40B4-BE49-F238E27FC236}">
                <a16:creationId xmlns:a16="http://schemas.microsoft.com/office/drawing/2014/main" id="{F4F3EDD5-E6BF-4F32-BB4F-C2375968B446}"/>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F77F816B-CE17-4748-936B-4F83447097E3}"/>
              </a:ext>
            </a:extLst>
          </p:cNvPr>
          <p:cNvSpPr>
            <a:spLocks noGrp="1"/>
          </p:cNvSpPr>
          <p:nvPr>
            <p:ph type="sldNum" sz="quarter" idx="12"/>
          </p:nvPr>
        </p:nvSpPr>
        <p:spPr/>
        <p:txBody>
          <a:bodyPr/>
          <a:lstStyle/>
          <a:p>
            <a:pPr>
              <a:defRPr/>
            </a:pPr>
            <a:fld id="{112EA146-AC33-4D4C-BECA-41104911C27E}" type="slidenum">
              <a:rPr lang="en-US" altLang="ja-JP" smtClean="0"/>
              <a:pPr>
                <a:defRPr/>
              </a:pPr>
              <a:t>‹#›</a:t>
            </a:fld>
            <a:endParaRPr lang="en-US" altLang="ja-JP" dirty="0"/>
          </a:p>
        </p:txBody>
      </p:sp>
    </p:spTree>
    <p:extLst>
      <p:ext uri="{BB962C8B-B14F-4D97-AF65-F5344CB8AC3E}">
        <p14:creationId xmlns:p14="http://schemas.microsoft.com/office/powerpoint/2010/main" val="26193308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05B15E79-DC71-408D-9851-A2418461092F}"/>
              </a:ext>
            </a:extLst>
          </p:cNvPr>
          <p:cNvSpPr>
            <a:spLocks noGrp="1"/>
          </p:cNvSpPr>
          <p:nvPr>
            <p:ph type="dt" sz="half" idx="10"/>
          </p:nvPr>
        </p:nvSpPr>
        <p:spPr/>
        <p:txBody>
          <a:bodyPr/>
          <a:lstStyle/>
          <a:p>
            <a:fld id="{E99B1BF9-9369-4CB0-ABE6-10B605CC0221}" type="datetimeFigureOut">
              <a:rPr kumimoji="1" lang="ja-JP" altLang="en-US" smtClean="0"/>
              <a:t>2020/9/8</a:t>
            </a:fld>
            <a:endParaRPr kumimoji="1" lang="ja-JP" altLang="en-US"/>
          </a:p>
        </p:txBody>
      </p:sp>
      <p:sp>
        <p:nvSpPr>
          <p:cNvPr id="3" name="フッター プレースホルダー 2">
            <a:extLst>
              <a:ext uri="{FF2B5EF4-FFF2-40B4-BE49-F238E27FC236}">
                <a16:creationId xmlns:a16="http://schemas.microsoft.com/office/drawing/2014/main" id="{DE470F48-F8A4-4879-B88C-1E0712C82803}"/>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3C03FA2B-7FA1-4CAF-B9CC-D1B0664C674F}"/>
              </a:ext>
            </a:extLst>
          </p:cNvPr>
          <p:cNvSpPr>
            <a:spLocks noGrp="1"/>
          </p:cNvSpPr>
          <p:nvPr>
            <p:ph type="sldNum" sz="quarter" idx="12"/>
          </p:nvPr>
        </p:nvSpPr>
        <p:spPr/>
        <p:txBody>
          <a:bodyPr/>
          <a:lstStyle/>
          <a:p>
            <a:pPr>
              <a:defRPr/>
            </a:pPr>
            <a:r>
              <a:rPr lang="en-US" altLang="ja-JP">
                <a:ea typeface="メイリオ"/>
              </a:rPr>
              <a:t>Page</a:t>
            </a:r>
            <a:fld id="{65ED4B00-4A06-4FF6-9555-C894C5C9309A}" type="slidenum">
              <a:rPr lang="en-US" altLang="ja-JP" smtClean="0">
                <a:ea typeface="メイリオ"/>
              </a:rPr>
              <a:pPr>
                <a:defRPr/>
              </a:pPr>
              <a:t>‹#›</a:t>
            </a:fld>
            <a:endParaRPr lang="en-US" altLang="ja-JP" dirty="0">
              <a:ea typeface="メイリオ"/>
            </a:endParaRPr>
          </a:p>
        </p:txBody>
      </p:sp>
    </p:spTree>
    <p:extLst>
      <p:ext uri="{BB962C8B-B14F-4D97-AF65-F5344CB8AC3E}">
        <p14:creationId xmlns:p14="http://schemas.microsoft.com/office/powerpoint/2010/main" val="24340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414D972-A29E-4FA3-93EB-11EBA69100E1}"/>
              </a:ext>
            </a:extLst>
          </p:cNvPr>
          <p:cNvSpPr>
            <a:spLocks noGrp="1"/>
          </p:cNvSpPr>
          <p:nvPr>
            <p:ph type="title"/>
          </p:nvPr>
        </p:nvSpPr>
        <p:spPr>
          <a:xfrm>
            <a:off x="629841" y="457200"/>
            <a:ext cx="2949178" cy="1600200"/>
          </a:xfrm>
        </p:spPr>
        <p:txBody>
          <a:bodyPr anchor="b"/>
          <a:lstStyle>
            <a:lvl1pPr>
              <a:defRPr sz="24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FDA37A02-2F47-4202-8851-63BE468B8B65}"/>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C9E508A7-AFA6-4025-BD39-410DE4529DC8}"/>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E318FF9C-B6E9-4437-9243-7CCB33A9A529}"/>
              </a:ext>
            </a:extLst>
          </p:cNvPr>
          <p:cNvSpPr>
            <a:spLocks noGrp="1"/>
          </p:cNvSpPr>
          <p:nvPr>
            <p:ph type="dt" sz="half" idx="10"/>
          </p:nvPr>
        </p:nvSpPr>
        <p:spPr/>
        <p:txBody>
          <a:bodyPr/>
          <a:lstStyle/>
          <a:p>
            <a:fld id="{E99B1BF9-9369-4CB0-ABE6-10B605CC0221}" type="datetimeFigureOut">
              <a:rPr kumimoji="1" lang="ja-JP" altLang="en-US" smtClean="0"/>
              <a:t>2020/9/8</a:t>
            </a:fld>
            <a:endParaRPr kumimoji="1" lang="ja-JP" altLang="en-US"/>
          </a:p>
        </p:txBody>
      </p:sp>
      <p:sp>
        <p:nvSpPr>
          <p:cNvPr id="6" name="フッター プレースホルダー 5">
            <a:extLst>
              <a:ext uri="{FF2B5EF4-FFF2-40B4-BE49-F238E27FC236}">
                <a16:creationId xmlns:a16="http://schemas.microsoft.com/office/drawing/2014/main" id="{DBC2F652-BCE6-414A-8886-DF84E36B6D69}"/>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08E3CE98-C3D8-49B1-B4EC-236D89CF510E}"/>
              </a:ext>
            </a:extLst>
          </p:cNvPr>
          <p:cNvSpPr>
            <a:spLocks noGrp="1"/>
          </p:cNvSpPr>
          <p:nvPr>
            <p:ph type="sldNum" sz="quarter" idx="12"/>
          </p:nvPr>
        </p:nvSpPr>
        <p:spPr/>
        <p:txBody>
          <a:bodyPr/>
          <a:lstStyle/>
          <a:p>
            <a:fld id="{F3119E62-67AF-42E5-A425-B0C58FDCDC87}" type="slidenum">
              <a:rPr kumimoji="1" lang="ja-JP" altLang="en-US" smtClean="0"/>
              <a:t>‹#›</a:t>
            </a:fld>
            <a:endParaRPr kumimoji="1" lang="ja-JP" altLang="en-US"/>
          </a:p>
        </p:txBody>
      </p:sp>
    </p:spTree>
    <p:extLst>
      <p:ext uri="{BB962C8B-B14F-4D97-AF65-F5344CB8AC3E}">
        <p14:creationId xmlns:p14="http://schemas.microsoft.com/office/powerpoint/2010/main" val="3538426402"/>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3CD8C7F-4068-4C26-944E-E572115042EF}"/>
              </a:ext>
            </a:extLst>
          </p:cNvPr>
          <p:cNvSpPr>
            <a:spLocks noGrp="1"/>
          </p:cNvSpPr>
          <p:nvPr>
            <p:ph type="title"/>
          </p:nvPr>
        </p:nvSpPr>
        <p:spPr>
          <a:xfrm>
            <a:off x="629841" y="457200"/>
            <a:ext cx="2949178" cy="1600200"/>
          </a:xfrm>
        </p:spPr>
        <p:txBody>
          <a:bodyPr anchor="b"/>
          <a:lstStyle>
            <a:lvl1pPr>
              <a:defRPr sz="24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81B1159B-7863-4BED-9205-7954F4DA243F}"/>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kumimoji="1" lang="ja-JP" altLang="en-US"/>
          </a:p>
        </p:txBody>
      </p:sp>
      <p:sp>
        <p:nvSpPr>
          <p:cNvPr id="4" name="テキスト プレースホルダー 3">
            <a:extLst>
              <a:ext uri="{FF2B5EF4-FFF2-40B4-BE49-F238E27FC236}">
                <a16:creationId xmlns:a16="http://schemas.microsoft.com/office/drawing/2014/main" id="{E5C938E5-A2D6-4599-BE61-6327546F2376}"/>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0FA8E430-E729-4502-B1E7-795345BE31B0}"/>
              </a:ext>
            </a:extLst>
          </p:cNvPr>
          <p:cNvSpPr>
            <a:spLocks noGrp="1"/>
          </p:cNvSpPr>
          <p:nvPr>
            <p:ph type="dt" sz="half" idx="10"/>
          </p:nvPr>
        </p:nvSpPr>
        <p:spPr/>
        <p:txBody>
          <a:bodyPr/>
          <a:lstStyle/>
          <a:p>
            <a:fld id="{E99B1BF9-9369-4CB0-ABE6-10B605CC0221}" type="datetimeFigureOut">
              <a:rPr kumimoji="1" lang="ja-JP" altLang="en-US" smtClean="0"/>
              <a:t>2020/9/8</a:t>
            </a:fld>
            <a:endParaRPr kumimoji="1" lang="ja-JP" altLang="en-US"/>
          </a:p>
        </p:txBody>
      </p:sp>
      <p:sp>
        <p:nvSpPr>
          <p:cNvPr id="6" name="フッター プレースホルダー 5">
            <a:extLst>
              <a:ext uri="{FF2B5EF4-FFF2-40B4-BE49-F238E27FC236}">
                <a16:creationId xmlns:a16="http://schemas.microsoft.com/office/drawing/2014/main" id="{AF8E654E-C2B4-4E9A-9502-1982962E4566}"/>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550CA69C-A8B3-4371-ABEF-8FEFA8B62614}"/>
              </a:ext>
            </a:extLst>
          </p:cNvPr>
          <p:cNvSpPr>
            <a:spLocks noGrp="1"/>
          </p:cNvSpPr>
          <p:nvPr>
            <p:ph type="sldNum" sz="quarter" idx="12"/>
          </p:nvPr>
        </p:nvSpPr>
        <p:spPr/>
        <p:txBody>
          <a:bodyPr/>
          <a:lstStyle/>
          <a:p>
            <a:pPr>
              <a:defRPr/>
            </a:pPr>
            <a:fld id="{3B97074F-C460-4589-A918-F1656344C679}" type="slidenum">
              <a:rPr lang="en-US" altLang="ja-JP" smtClean="0"/>
              <a:pPr>
                <a:defRPr/>
              </a:pPr>
              <a:t>‹#›</a:t>
            </a:fld>
            <a:endParaRPr lang="en-US" altLang="ja-JP" dirty="0"/>
          </a:p>
        </p:txBody>
      </p:sp>
    </p:spTree>
    <p:extLst>
      <p:ext uri="{BB962C8B-B14F-4D97-AF65-F5344CB8AC3E}">
        <p14:creationId xmlns:p14="http://schemas.microsoft.com/office/powerpoint/2010/main" val="1088841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B660253E-DB68-45B8-86D7-B85852017F12}"/>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7CA45350-A163-44A5-911A-C8BBEA899ED0}"/>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BE85917A-A879-4A15-841B-5634CB089125}"/>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E99B1BF9-9369-4CB0-ABE6-10B605CC0221}" type="datetimeFigureOut">
              <a:rPr kumimoji="1" lang="ja-JP" altLang="en-US" smtClean="0"/>
              <a:t>2020/9/8</a:t>
            </a:fld>
            <a:endParaRPr kumimoji="1" lang="ja-JP" altLang="en-US"/>
          </a:p>
        </p:txBody>
      </p:sp>
      <p:sp>
        <p:nvSpPr>
          <p:cNvPr id="5" name="フッター プレースホルダー 4">
            <a:extLst>
              <a:ext uri="{FF2B5EF4-FFF2-40B4-BE49-F238E27FC236}">
                <a16:creationId xmlns:a16="http://schemas.microsoft.com/office/drawing/2014/main" id="{2477047B-07DD-4629-86F9-7184BCD694C6}"/>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2FA18E14-2484-484F-A4AA-D3A8AFFDF835}"/>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F3119E62-67AF-42E5-A425-B0C58FDCDC87}" type="slidenum">
              <a:rPr kumimoji="1" lang="ja-JP" altLang="en-US" smtClean="0"/>
              <a:t>‹#›</a:t>
            </a:fld>
            <a:endParaRPr kumimoji="1" lang="ja-JP" altLang="en-US"/>
          </a:p>
        </p:txBody>
      </p:sp>
    </p:spTree>
    <p:extLst>
      <p:ext uri="{BB962C8B-B14F-4D97-AF65-F5344CB8AC3E}">
        <p14:creationId xmlns:p14="http://schemas.microsoft.com/office/powerpoint/2010/main" val="2669289194"/>
      </p:ext>
    </p:extLst>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 id="2147483697" r:id="rId12"/>
  </p:sldLayoutIdLst>
  <p:hf hdr="0" ftr="0" dt="0"/>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ja-JP"/>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10.emf"/><Relationship Id="rId5" Type="http://schemas.openxmlformats.org/officeDocument/2006/relationships/image" Target="../media/image9.emf"/><Relationship Id="rId4" Type="http://schemas.openxmlformats.org/officeDocument/2006/relationships/image" Target="../media/image8.emf"/></Relationships>
</file>

<file path=ppt/slides/_rels/slide18.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12.emf"/></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chart" Target="../charts/chart3.xml"/><Relationship Id="rId4" Type="http://schemas.openxmlformats.org/officeDocument/2006/relationships/chart" Target="../charts/char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4.sv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6.sv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44756B54-C5C8-400A-9903-0B966EFB04DB}"/>
              </a:ext>
            </a:extLst>
          </p:cNvPr>
          <p:cNvSpPr>
            <a:spLocks noGrp="1"/>
          </p:cNvSpPr>
          <p:nvPr>
            <p:ph type="ctrTitle"/>
          </p:nvPr>
        </p:nvSpPr>
        <p:spPr>
          <a:xfrm>
            <a:off x="685800" y="1988840"/>
            <a:ext cx="7772400" cy="2049761"/>
          </a:xfrm>
        </p:spPr>
        <p:txBody>
          <a:bodyPr/>
          <a:lstStyle/>
          <a:p>
            <a:r>
              <a:rPr lang="ja-JP" altLang="en-US" sz="4000" b="1" i="0" dirty="0">
                <a:solidFill>
                  <a:schemeClr val="bg1"/>
                </a:solidFill>
                <a:effectLst>
                  <a:outerShdw blurRad="38100" dist="38100" dir="2700000" algn="tl">
                    <a:srgbClr val="000000">
                      <a:alpha val="43137"/>
                    </a:srgbClr>
                  </a:outerShdw>
                </a:effectLst>
                <a:latin typeface="游ゴシック" panose="020B0400000000000000" pitchFamily="50" charset="-128"/>
                <a:ea typeface="游ゴシック" panose="020B0400000000000000" pitchFamily="50" charset="-128"/>
              </a:rPr>
              <a:t>高校入試問題を</a:t>
            </a:r>
            <a:br>
              <a:rPr lang="en-US" altLang="ja-JP" sz="4000" b="1" i="0" dirty="0">
                <a:solidFill>
                  <a:schemeClr val="bg1"/>
                </a:solidFill>
                <a:effectLst>
                  <a:outerShdw blurRad="38100" dist="38100" dir="2700000" algn="tl">
                    <a:srgbClr val="000000">
                      <a:alpha val="43137"/>
                    </a:srgbClr>
                  </a:outerShdw>
                </a:effectLst>
                <a:latin typeface="游ゴシック" panose="020B0400000000000000" pitchFamily="50" charset="-128"/>
                <a:ea typeface="游ゴシック" panose="020B0400000000000000" pitchFamily="50" charset="-128"/>
              </a:rPr>
            </a:br>
            <a:r>
              <a:rPr lang="ja-JP" altLang="en-US" sz="4000" b="1" i="0" dirty="0">
                <a:solidFill>
                  <a:schemeClr val="bg1"/>
                </a:solidFill>
                <a:effectLst>
                  <a:outerShdw blurRad="38100" dist="38100" dir="2700000" algn="tl">
                    <a:srgbClr val="000000">
                      <a:alpha val="43137"/>
                    </a:srgbClr>
                  </a:outerShdw>
                </a:effectLst>
                <a:latin typeface="游ゴシック" panose="020B0400000000000000" pitchFamily="50" charset="-128"/>
                <a:ea typeface="游ゴシック" panose="020B0400000000000000" pitchFamily="50" charset="-128"/>
              </a:rPr>
              <a:t>思考コードで分析してみた！</a:t>
            </a:r>
            <a:endParaRPr kumimoji="1" lang="ja-JP" altLang="en-US" sz="4000" b="1" dirty="0">
              <a:solidFill>
                <a:schemeClr val="bg1"/>
              </a:solidFill>
              <a:effectLst>
                <a:outerShdw blurRad="38100" dist="38100" dir="2700000" algn="tl">
                  <a:srgbClr val="000000">
                    <a:alpha val="43137"/>
                  </a:srgbClr>
                </a:outerShdw>
              </a:effectLst>
            </a:endParaRPr>
          </a:p>
        </p:txBody>
      </p:sp>
      <p:sp>
        <p:nvSpPr>
          <p:cNvPr id="2" name="テキスト ボックス 1">
            <a:extLst>
              <a:ext uri="{FF2B5EF4-FFF2-40B4-BE49-F238E27FC236}">
                <a16:creationId xmlns:a16="http://schemas.microsoft.com/office/drawing/2014/main" id="{0601114E-1D57-4052-911D-18ABD59A04BA}"/>
              </a:ext>
            </a:extLst>
          </p:cNvPr>
          <p:cNvSpPr txBox="1"/>
          <p:nvPr/>
        </p:nvSpPr>
        <p:spPr bwMode="auto">
          <a:xfrm>
            <a:off x="4572001" y="5859270"/>
            <a:ext cx="4201236" cy="36933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rgbClr val="0000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rtlCol="0">
            <a:spAutoFit/>
          </a:bodyPr>
          <a:lstStyle/>
          <a:p>
            <a:pPr algn="ctr">
              <a:spcBef>
                <a:spcPts val="0"/>
              </a:spcBef>
            </a:pPr>
            <a:r>
              <a:rPr kumimoji="1" lang="ja-JP" altLang="en-US" dirty="0">
                <a:latin typeface="HGS明朝E" panose="02020900000000000000" pitchFamily="18" charset="-128"/>
                <a:ea typeface="HGS明朝E" panose="02020900000000000000" pitchFamily="18" charset="-128"/>
                <a:cs typeface="Arial" panose="020B0604020202020204" pitchFamily="34" charset="0"/>
              </a:rPr>
              <a:t>株式会社　文理　小中アセスメント課</a:t>
            </a:r>
          </a:p>
        </p:txBody>
      </p:sp>
    </p:spTree>
    <p:extLst>
      <p:ext uri="{BB962C8B-B14F-4D97-AF65-F5344CB8AC3E}">
        <p14:creationId xmlns:p14="http://schemas.microsoft.com/office/powerpoint/2010/main" val="7828029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3A57BA3-791E-4EB3-BF21-6E4170DCE25B}"/>
              </a:ext>
            </a:extLst>
          </p:cNvPr>
          <p:cNvSpPr>
            <a:spLocks noGrp="1"/>
          </p:cNvSpPr>
          <p:nvPr>
            <p:ph type="title"/>
          </p:nvPr>
        </p:nvSpPr>
        <p:spPr>
          <a:xfrm>
            <a:off x="437101" y="228600"/>
            <a:ext cx="984549" cy="641398"/>
          </a:xfrm>
        </p:spPr>
        <p:txBody>
          <a:bodyPr>
            <a:normAutofit fontScale="90000"/>
          </a:bodyPr>
          <a:lstStyle/>
          <a:p>
            <a:r>
              <a:rPr kumimoji="1" lang="ja-JP" altLang="en-US" b="1" dirty="0">
                <a:latin typeface="游明朝 Demibold" panose="02020600000000000000" pitchFamily="18" charset="-128"/>
                <a:ea typeface="游明朝 Demibold" panose="02020600000000000000" pitchFamily="18" charset="-128"/>
              </a:rPr>
              <a:t>目次</a:t>
            </a:r>
          </a:p>
        </p:txBody>
      </p:sp>
      <p:sp>
        <p:nvSpPr>
          <p:cNvPr id="4" name="スライド番号プレースホルダー 3">
            <a:extLst>
              <a:ext uri="{FF2B5EF4-FFF2-40B4-BE49-F238E27FC236}">
                <a16:creationId xmlns:a16="http://schemas.microsoft.com/office/drawing/2014/main" id="{E73842BE-3CDD-44DD-9BA9-B98CD50056DD}"/>
              </a:ext>
            </a:extLst>
          </p:cNvPr>
          <p:cNvSpPr>
            <a:spLocks noGrp="1"/>
          </p:cNvSpPr>
          <p:nvPr>
            <p:ph type="sldNum" sz="quarter" idx="12"/>
          </p:nvPr>
        </p:nvSpPr>
        <p:spPr/>
        <p:txBody>
          <a:bodyPr/>
          <a:lstStyle/>
          <a:p>
            <a:pPr>
              <a:defRPr/>
            </a:pPr>
            <a:fld id="{112EA146-AC33-4D4C-BECA-41104911C27E}" type="slidenum">
              <a:rPr lang="en-US" altLang="ja-JP" smtClean="0"/>
              <a:pPr>
                <a:defRPr/>
              </a:pPr>
              <a:t>10</a:t>
            </a:fld>
            <a:endParaRPr lang="en-US" altLang="ja-JP" dirty="0"/>
          </a:p>
        </p:txBody>
      </p:sp>
      <p:sp>
        <p:nvSpPr>
          <p:cNvPr id="7" name="四角形: 角を丸くする 6">
            <a:extLst>
              <a:ext uri="{FF2B5EF4-FFF2-40B4-BE49-F238E27FC236}">
                <a16:creationId xmlns:a16="http://schemas.microsoft.com/office/drawing/2014/main" id="{6A729B10-5636-46A5-AC9C-9EEBB595B2E8}"/>
              </a:ext>
            </a:extLst>
          </p:cNvPr>
          <p:cNvSpPr/>
          <p:nvPr/>
        </p:nvSpPr>
        <p:spPr>
          <a:xfrm>
            <a:off x="566555" y="1493785"/>
            <a:ext cx="422245" cy="810090"/>
          </a:xfrm>
          <a:prstGeom prst="roundRect">
            <a:avLst>
              <a:gd name="adj" fmla="val 0"/>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kumimoji="1" lang="ja-JP" altLang="en-US" sz="2400" b="1" dirty="0">
                <a:solidFill>
                  <a:schemeClr val="tx1"/>
                </a:solidFill>
              </a:rPr>
              <a:t>１</a:t>
            </a:r>
          </a:p>
        </p:txBody>
      </p:sp>
      <p:sp>
        <p:nvSpPr>
          <p:cNvPr id="9" name="四角形: 角を丸くする 8">
            <a:extLst>
              <a:ext uri="{FF2B5EF4-FFF2-40B4-BE49-F238E27FC236}">
                <a16:creationId xmlns:a16="http://schemas.microsoft.com/office/drawing/2014/main" id="{54552448-3FD6-45CD-B96A-1F7B01FB3020}"/>
              </a:ext>
            </a:extLst>
          </p:cNvPr>
          <p:cNvSpPr/>
          <p:nvPr/>
        </p:nvSpPr>
        <p:spPr>
          <a:xfrm>
            <a:off x="971600" y="1493785"/>
            <a:ext cx="7969878" cy="810090"/>
          </a:xfrm>
          <a:prstGeom prst="roundRect">
            <a:avLst>
              <a:gd name="adj" fmla="val 0"/>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kumimoji="1" lang="ja-JP" altLang="en-US" sz="2400" b="1" dirty="0">
                <a:solidFill>
                  <a:schemeClr val="tx1"/>
                </a:solidFill>
              </a:rPr>
              <a:t>結論：高校入試出題傾向は大きく変化（社会科の分析）</a:t>
            </a:r>
            <a:endParaRPr kumimoji="1" lang="en-US" altLang="ja-JP" sz="2400" b="1" dirty="0">
              <a:solidFill>
                <a:schemeClr val="tx1"/>
              </a:solidFill>
            </a:endParaRPr>
          </a:p>
        </p:txBody>
      </p:sp>
      <p:sp>
        <p:nvSpPr>
          <p:cNvPr id="10" name="四角形: 角を丸くする 9">
            <a:extLst>
              <a:ext uri="{FF2B5EF4-FFF2-40B4-BE49-F238E27FC236}">
                <a16:creationId xmlns:a16="http://schemas.microsoft.com/office/drawing/2014/main" id="{14739134-7567-4599-A0CD-F2FDFCF92AE5}"/>
              </a:ext>
            </a:extLst>
          </p:cNvPr>
          <p:cNvSpPr/>
          <p:nvPr/>
        </p:nvSpPr>
        <p:spPr>
          <a:xfrm>
            <a:off x="566555" y="2393885"/>
            <a:ext cx="422245" cy="810090"/>
          </a:xfrm>
          <a:prstGeom prst="roundRect">
            <a:avLst>
              <a:gd name="adj" fmla="val 0"/>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kumimoji="1" lang="ja-JP" altLang="en-US" sz="2400" b="1" dirty="0">
                <a:solidFill>
                  <a:schemeClr val="tx1"/>
                </a:solidFill>
              </a:rPr>
              <a:t>２</a:t>
            </a:r>
          </a:p>
        </p:txBody>
      </p:sp>
      <p:sp>
        <p:nvSpPr>
          <p:cNvPr id="11" name="四角形: 角を丸くする 10">
            <a:extLst>
              <a:ext uri="{FF2B5EF4-FFF2-40B4-BE49-F238E27FC236}">
                <a16:creationId xmlns:a16="http://schemas.microsoft.com/office/drawing/2014/main" id="{22098B34-072D-4F6C-ACF3-6868EB59F6F2}"/>
              </a:ext>
            </a:extLst>
          </p:cNvPr>
          <p:cNvSpPr/>
          <p:nvPr/>
        </p:nvSpPr>
        <p:spPr>
          <a:xfrm>
            <a:off x="971600" y="2393885"/>
            <a:ext cx="7969878" cy="810090"/>
          </a:xfrm>
          <a:prstGeom prst="roundRect">
            <a:avLst>
              <a:gd name="adj" fmla="val 0"/>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kumimoji="1" lang="ja-JP" altLang="en-US" sz="2400" b="1" dirty="0">
                <a:solidFill>
                  <a:schemeClr val="tx1"/>
                </a:solidFill>
              </a:rPr>
              <a:t>事例</a:t>
            </a:r>
            <a:r>
              <a:rPr lang="ja-JP" altLang="en-US" sz="2400" b="1" dirty="0">
                <a:solidFill>
                  <a:schemeClr val="tx1"/>
                </a:solidFill>
              </a:rPr>
              <a:t>：具体的にどういう問題が出題されているのか</a:t>
            </a:r>
            <a:endParaRPr kumimoji="1" lang="en-US" altLang="ja-JP" sz="2400" b="1" dirty="0">
              <a:solidFill>
                <a:schemeClr val="tx1"/>
              </a:solidFill>
            </a:endParaRPr>
          </a:p>
        </p:txBody>
      </p:sp>
      <p:sp>
        <p:nvSpPr>
          <p:cNvPr id="12" name="四角形: 角を丸くする 11">
            <a:extLst>
              <a:ext uri="{FF2B5EF4-FFF2-40B4-BE49-F238E27FC236}">
                <a16:creationId xmlns:a16="http://schemas.microsoft.com/office/drawing/2014/main" id="{F04B49BB-D91A-4F19-9B57-5E25DA5A1875}"/>
              </a:ext>
            </a:extLst>
          </p:cNvPr>
          <p:cNvSpPr/>
          <p:nvPr/>
        </p:nvSpPr>
        <p:spPr>
          <a:xfrm>
            <a:off x="566555" y="3278272"/>
            <a:ext cx="422245" cy="810090"/>
          </a:xfrm>
          <a:prstGeom prst="roundRect">
            <a:avLst>
              <a:gd name="adj" fmla="val 0"/>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ja-JP" altLang="en-US" sz="2400" b="1" dirty="0">
                <a:solidFill>
                  <a:schemeClr val="tx1"/>
                </a:solidFill>
              </a:rPr>
              <a:t>３</a:t>
            </a:r>
            <a:endParaRPr kumimoji="1" lang="ja-JP" altLang="en-US" sz="2400" b="1" dirty="0">
              <a:solidFill>
                <a:schemeClr val="tx1"/>
              </a:solidFill>
            </a:endParaRPr>
          </a:p>
        </p:txBody>
      </p:sp>
      <p:sp>
        <p:nvSpPr>
          <p:cNvPr id="13" name="四角形: 角を丸くする 12">
            <a:extLst>
              <a:ext uri="{FF2B5EF4-FFF2-40B4-BE49-F238E27FC236}">
                <a16:creationId xmlns:a16="http://schemas.microsoft.com/office/drawing/2014/main" id="{7E3E530B-58EC-4526-807D-B27BCDAE4207}"/>
              </a:ext>
            </a:extLst>
          </p:cNvPr>
          <p:cNvSpPr/>
          <p:nvPr/>
        </p:nvSpPr>
        <p:spPr>
          <a:xfrm>
            <a:off x="971600" y="3278272"/>
            <a:ext cx="7969878" cy="810090"/>
          </a:xfrm>
          <a:prstGeom prst="roundRect">
            <a:avLst>
              <a:gd name="adj" fmla="val 0"/>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ja-JP" altLang="en-US" sz="2400" b="1" dirty="0">
                <a:solidFill>
                  <a:schemeClr val="tx1"/>
                </a:solidFill>
                <a:highlight>
                  <a:srgbClr val="FFFF00"/>
                </a:highlight>
              </a:rPr>
              <a:t>予測：今後の入試傾向はどう変化するのか</a:t>
            </a:r>
            <a:endParaRPr kumimoji="1" lang="ja-JP" altLang="en-US" sz="2400" b="1" dirty="0">
              <a:solidFill>
                <a:schemeClr val="tx1"/>
              </a:solidFill>
              <a:highlight>
                <a:srgbClr val="FFFF00"/>
              </a:highlight>
            </a:endParaRPr>
          </a:p>
        </p:txBody>
      </p:sp>
      <p:sp>
        <p:nvSpPr>
          <p:cNvPr id="3" name="四角形: 角を丸くする 2">
            <a:extLst>
              <a:ext uri="{FF2B5EF4-FFF2-40B4-BE49-F238E27FC236}">
                <a16:creationId xmlns:a16="http://schemas.microsoft.com/office/drawing/2014/main" id="{63226348-8862-4730-995A-41B7B83A5143}"/>
              </a:ext>
            </a:extLst>
          </p:cNvPr>
          <p:cNvSpPr/>
          <p:nvPr/>
        </p:nvSpPr>
        <p:spPr>
          <a:xfrm>
            <a:off x="566555" y="4162659"/>
            <a:ext cx="422245" cy="810090"/>
          </a:xfrm>
          <a:prstGeom prst="roundRect">
            <a:avLst>
              <a:gd name="adj" fmla="val 0"/>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ja-JP" altLang="en-US" sz="2400" b="1" dirty="0">
                <a:solidFill>
                  <a:schemeClr val="tx1"/>
                </a:solidFill>
              </a:rPr>
              <a:t>４</a:t>
            </a:r>
            <a:endParaRPr kumimoji="1" lang="ja-JP" altLang="en-US" sz="2400" b="1" dirty="0">
              <a:solidFill>
                <a:schemeClr val="tx1"/>
              </a:solidFill>
            </a:endParaRPr>
          </a:p>
        </p:txBody>
      </p:sp>
      <p:sp>
        <p:nvSpPr>
          <p:cNvPr id="5" name="四角形: 角を丸くする 4">
            <a:extLst>
              <a:ext uri="{FF2B5EF4-FFF2-40B4-BE49-F238E27FC236}">
                <a16:creationId xmlns:a16="http://schemas.microsoft.com/office/drawing/2014/main" id="{3DF4C967-6F0C-4C95-829B-50D8126502CB}"/>
              </a:ext>
            </a:extLst>
          </p:cNvPr>
          <p:cNvSpPr/>
          <p:nvPr/>
        </p:nvSpPr>
        <p:spPr>
          <a:xfrm>
            <a:off x="971600" y="4162659"/>
            <a:ext cx="7969878" cy="810090"/>
          </a:xfrm>
          <a:prstGeom prst="roundRect">
            <a:avLst>
              <a:gd name="adj" fmla="val 0"/>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ja-JP" altLang="en-US" sz="2400" b="1" dirty="0">
                <a:solidFill>
                  <a:schemeClr val="tx1"/>
                </a:solidFill>
              </a:rPr>
              <a:t>対策：入試の変化にどう対応すればよいか</a:t>
            </a:r>
            <a:endParaRPr kumimoji="1" lang="ja-JP" altLang="en-US" sz="2400" b="1" dirty="0">
              <a:solidFill>
                <a:schemeClr val="tx1"/>
              </a:solidFill>
            </a:endParaRPr>
          </a:p>
        </p:txBody>
      </p:sp>
    </p:spTree>
    <p:extLst>
      <p:ext uri="{BB962C8B-B14F-4D97-AF65-F5344CB8AC3E}">
        <p14:creationId xmlns:p14="http://schemas.microsoft.com/office/powerpoint/2010/main" val="29145230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1">
            <a:extLst>
              <a:ext uri="{FF2B5EF4-FFF2-40B4-BE49-F238E27FC236}">
                <a16:creationId xmlns:a16="http://schemas.microsoft.com/office/drawing/2014/main" id="{9DE73245-AAE7-4F35-881D-2E58440B14A1}"/>
              </a:ext>
            </a:extLst>
          </p:cNvPr>
          <p:cNvSpPr>
            <a:spLocks noGrp="1"/>
          </p:cNvSpPr>
          <p:nvPr>
            <p:ph type="title"/>
          </p:nvPr>
        </p:nvSpPr>
        <p:spPr>
          <a:xfrm>
            <a:off x="628650" y="-127959"/>
            <a:ext cx="7886700" cy="1325563"/>
          </a:xfrm>
        </p:spPr>
        <p:txBody>
          <a:bodyPr>
            <a:normAutofit/>
          </a:bodyPr>
          <a:lstStyle/>
          <a:p>
            <a:r>
              <a:rPr kumimoji="1" lang="en-US" altLang="ja-JP" sz="2400" b="1" dirty="0">
                <a:latin typeface="+mn-ea"/>
                <a:ea typeface="+mn-ea"/>
              </a:rPr>
              <a:t>2021</a:t>
            </a:r>
            <a:r>
              <a:rPr kumimoji="1" lang="ja-JP" altLang="en-US" sz="2400" b="1" dirty="0">
                <a:latin typeface="+mn-ea"/>
                <a:ea typeface="+mn-ea"/>
              </a:rPr>
              <a:t>年以降の予測</a:t>
            </a:r>
          </a:p>
        </p:txBody>
      </p:sp>
      <p:sp>
        <p:nvSpPr>
          <p:cNvPr id="3" name="コンテンツ プレースホルダー 2">
            <a:extLst>
              <a:ext uri="{FF2B5EF4-FFF2-40B4-BE49-F238E27FC236}">
                <a16:creationId xmlns:a16="http://schemas.microsoft.com/office/drawing/2014/main" id="{BF7E426A-6446-4268-81AA-EEE2572EDB09}"/>
              </a:ext>
            </a:extLst>
          </p:cNvPr>
          <p:cNvSpPr>
            <a:spLocks noGrp="1"/>
          </p:cNvSpPr>
          <p:nvPr>
            <p:ph idx="1"/>
          </p:nvPr>
        </p:nvSpPr>
        <p:spPr>
          <a:xfrm>
            <a:off x="656565" y="1178749"/>
            <a:ext cx="8010890" cy="4995556"/>
          </a:xfrm>
        </p:spPr>
        <p:txBody>
          <a:bodyPr/>
          <a:lstStyle/>
          <a:p>
            <a:pPr marL="0" indent="0">
              <a:buNone/>
            </a:pPr>
            <a:r>
              <a:rPr lang="ja-JP" altLang="en-US" sz="2000" dirty="0">
                <a:ln w="0"/>
                <a:effectLst>
                  <a:outerShdw blurRad="38100" dist="25400" dir="5400000" algn="ctr" rotWithShape="0">
                    <a:srgbClr val="6E747A">
                      <a:alpha val="43000"/>
                    </a:srgbClr>
                  </a:outerShdw>
                </a:effectLst>
                <a:latin typeface="メイリオ" panose="020B0604030504040204" pitchFamily="50" charset="-128"/>
                <a:ea typeface="メイリオ" panose="020B0604030504040204" pitchFamily="50" charset="-128"/>
              </a:rPr>
              <a:t>■直近の</a:t>
            </a:r>
            <a:r>
              <a:rPr lang="en-US" altLang="ja-JP" sz="2000" dirty="0">
                <a:ln w="0"/>
                <a:effectLst>
                  <a:outerShdw blurRad="38100" dist="25400" dir="5400000" algn="ctr" rotWithShape="0">
                    <a:srgbClr val="6E747A">
                      <a:alpha val="43000"/>
                    </a:srgbClr>
                  </a:outerShdw>
                </a:effectLst>
                <a:latin typeface="メイリオ" panose="020B0604030504040204" pitchFamily="50" charset="-128"/>
                <a:ea typeface="メイリオ" panose="020B0604030504040204" pitchFamily="50" charset="-128"/>
              </a:rPr>
              <a:t>3</a:t>
            </a:r>
            <a:r>
              <a:rPr lang="ja-JP" altLang="en-US" sz="2000" dirty="0">
                <a:ln w="0"/>
                <a:effectLst>
                  <a:outerShdw blurRad="38100" dist="25400" dir="5400000" algn="ctr" rotWithShape="0">
                    <a:srgbClr val="6E747A">
                      <a:alpha val="43000"/>
                    </a:srgbClr>
                  </a:outerShdw>
                </a:effectLst>
                <a:latin typeface="メイリオ" panose="020B0604030504040204" pitchFamily="50" charset="-128"/>
                <a:ea typeface="メイリオ" panose="020B0604030504040204" pitchFamily="50" charset="-128"/>
              </a:rPr>
              <a:t>年間で記述式問題が</a:t>
            </a:r>
            <a:r>
              <a:rPr lang="en-US" altLang="ja-JP" sz="2000" dirty="0">
                <a:ln w="0"/>
                <a:effectLst>
                  <a:outerShdw blurRad="38100" dist="25400" dir="5400000" algn="ctr" rotWithShape="0">
                    <a:srgbClr val="6E747A">
                      <a:alpha val="43000"/>
                    </a:srgbClr>
                  </a:outerShdw>
                </a:effectLst>
                <a:latin typeface="メイリオ" panose="020B0604030504040204" pitchFamily="50" charset="-128"/>
                <a:ea typeface="メイリオ" panose="020B0604030504040204" pitchFamily="50" charset="-128"/>
              </a:rPr>
              <a:t>3</a:t>
            </a:r>
            <a:r>
              <a:rPr lang="ja-JP" altLang="en-US" sz="2000" dirty="0">
                <a:ln w="0"/>
                <a:effectLst>
                  <a:outerShdw blurRad="38100" dist="25400" dir="5400000" algn="ctr" rotWithShape="0">
                    <a:srgbClr val="6E747A">
                      <a:alpha val="43000"/>
                    </a:srgbClr>
                  </a:outerShdw>
                </a:effectLst>
                <a:latin typeface="メイリオ" panose="020B0604030504040204" pitchFamily="50" charset="-128"/>
                <a:ea typeface="メイリオ" panose="020B0604030504040204" pitchFamily="50" charset="-128"/>
              </a:rPr>
              <a:t>題以上増加している県は</a:t>
            </a:r>
            <a:endParaRPr lang="en-US" altLang="ja-JP" sz="2000" dirty="0">
              <a:ln w="0"/>
              <a:effectLst>
                <a:outerShdw blurRad="38100" dist="25400" dir="5400000" algn="ctr" rotWithShape="0">
                  <a:srgbClr val="6E747A">
                    <a:alpha val="43000"/>
                  </a:srgbClr>
                </a:outerShdw>
              </a:effectLst>
              <a:latin typeface="メイリオ" panose="020B0604030504040204" pitchFamily="50" charset="-128"/>
              <a:ea typeface="メイリオ" panose="020B0604030504040204" pitchFamily="50" charset="-128"/>
            </a:endParaRPr>
          </a:p>
          <a:p>
            <a:pPr marL="0" indent="0">
              <a:buNone/>
            </a:pPr>
            <a:endParaRPr lang="en-US" altLang="ja-JP" sz="2000" dirty="0">
              <a:ln w="0"/>
              <a:effectLst>
                <a:outerShdw blurRad="38100" dist="25400" dir="5400000" algn="ctr" rotWithShape="0">
                  <a:srgbClr val="6E747A">
                    <a:alpha val="43000"/>
                  </a:srgbClr>
                </a:outerShdw>
              </a:effectLst>
              <a:latin typeface="メイリオ" panose="020B0604030504040204" pitchFamily="50" charset="-128"/>
              <a:ea typeface="メイリオ" panose="020B0604030504040204" pitchFamily="50" charset="-128"/>
            </a:endParaRPr>
          </a:p>
          <a:p>
            <a:pPr marL="0" indent="0">
              <a:buNone/>
            </a:pPr>
            <a:r>
              <a:rPr lang="ja-JP" altLang="en-US" sz="2000" dirty="0">
                <a:ln w="0"/>
                <a:effectLst>
                  <a:outerShdw blurRad="38100" dist="25400" dir="5400000" algn="ctr" rotWithShape="0">
                    <a:srgbClr val="6E747A">
                      <a:alpha val="43000"/>
                    </a:srgbClr>
                  </a:outerShdw>
                </a:effectLst>
                <a:latin typeface="メイリオ" panose="020B0604030504040204" pitchFamily="50" charset="-128"/>
                <a:ea typeface="メイリオ" panose="020B0604030504040204" pitchFamily="50" charset="-128"/>
              </a:rPr>
              <a:t>　茨城県，島根県の</a:t>
            </a:r>
            <a:r>
              <a:rPr lang="en-US" altLang="ja-JP" sz="2000" dirty="0">
                <a:ln w="0"/>
                <a:effectLst>
                  <a:outerShdw blurRad="38100" dist="25400" dir="5400000" algn="ctr" rotWithShape="0">
                    <a:srgbClr val="6E747A">
                      <a:alpha val="43000"/>
                    </a:srgbClr>
                  </a:outerShdw>
                </a:effectLst>
                <a:latin typeface="メイリオ" panose="020B0604030504040204" pitchFamily="50" charset="-128"/>
                <a:ea typeface="メイリオ" panose="020B0604030504040204" pitchFamily="50" charset="-128"/>
              </a:rPr>
              <a:t>2</a:t>
            </a:r>
            <a:r>
              <a:rPr lang="ja-JP" altLang="en-US" sz="2000" dirty="0">
                <a:ln w="0"/>
                <a:effectLst>
                  <a:outerShdw blurRad="38100" dist="25400" dir="5400000" algn="ctr" rotWithShape="0">
                    <a:srgbClr val="6E747A">
                      <a:alpha val="43000"/>
                    </a:srgbClr>
                  </a:outerShdw>
                </a:effectLst>
                <a:latin typeface="メイリオ" panose="020B0604030504040204" pitchFamily="50" charset="-128"/>
                <a:ea typeface="メイリオ" panose="020B0604030504040204" pitchFamily="50" charset="-128"/>
              </a:rPr>
              <a:t>県。</a:t>
            </a:r>
            <a:endParaRPr lang="en-US" altLang="ja-JP" sz="2000" dirty="0">
              <a:ln w="0"/>
              <a:effectLst>
                <a:outerShdw blurRad="38100" dist="25400" dir="5400000" algn="ctr" rotWithShape="0">
                  <a:srgbClr val="6E747A">
                    <a:alpha val="43000"/>
                  </a:srgbClr>
                </a:outerShdw>
              </a:effectLst>
              <a:latin typeface="メイリオ" panose="020B0604030504040204" pitchFamily="50" charset="-128"/>
              <a:ea typeface="メイリオ" panose="020B0604030504040204" pitchFamily="50" charset="-128"/>
            </a:endParaRPr>
          </a:p>
          <a:p>
            <a:pPr marL="0" indent="0">
              <a:buNone/>
            </a:pPr>
            <a:endParaRPr lang="en-US" altLang="ja-JP" sz="2000" dirty="0">
              <a:ln w="0"/>
              <a:effectLst>
                <a:outerShdw blurRad="38100" dist="25400" dir="5400000" algn="ctr" rotWithShape="0">
                  <a:srgbClr val="6E747A">
                    <a:alpha val="43000"/>
                  </a:srgbClr>
                </a:outerShdw>
              </a:effectLst>
              <a:latin typeface="メイリオ" panose="020B0604030504040204" pitchFamily="50" charset="-128"/>
              <a:ea typeface="メイリオ" panose="020B0604030504040204" pitchFamily="50" charset="-128"/>
            </a:endParaRPr>
          </a:p>
          <a:p>
            <a:pPr marL="0" indent="0">
              <a:buNone/>
            </a:pPr>
            <a:r>
              <a:rPr lang="ja-JP" altLang="en-US" sz="2000" dirty="0">
                <a:ln w="0"/>
                <a:effectLst>
                  <a:outerShdw blurRad="38100" dist="25400" dir="5400000" algn="ctr" rotWithShape="0">
                    <a:srgbClr val="6E747A">
                      <a:alpha val="43000"/>
                    </a:srgbClr>
                  </a:outerShdw>
                </a:effectLst>
                <a:latin typeface="メイリオ" panose="020B0604030504040204" pitchFamily="50" charset="-128"/>
                <a:ea typeface="メイリオ" panose="020B0604030504040204" pitchFamily="50" charset="-128"/>
              </a:rPr>
              <a:t>■</a:t>
            </a:r>
            <a:r>
              <a:rPr lang="en-US" altLang="ja-JP" sz="2000" dirty="0">
                <a:ln w="0"/>
                <a:effectLst>
                  <a:outerShdw blurRad="38100" dist="25400" dir="5400000" algn="ctr" rotWithShape="0">
                    <a:srgbClr val="6E747A">
                      <a:alpha val="43000"/>
                    </a:srgbClr>
                  </a:outerShdw>
                </a:effectLst>
                <a:latin typeface="メイリオ" panose="020B0604030504040204" pitchFamily="50" charset="-128"/>
                <a:ea typeface="メイリオ" panose="020B0604030504040204" pitchFamily="50" charset="-128"/>
              </a:rPr>
              <a:t>B‐2</a:t>
            </a:r>
            <a:r>
              <a:rPr lang="ja-JP" altLang="en-US" sz="2000" dirty="0">
                <a:ln w="0"/>
                <a:effectLst>
                  <a:outerShdw blurRad="38100" dist="25400" dir="5400000" algn="ctr" rotWithShape="0">
                    <a:srgbClr val="6E747A">
                      <a:alpha val="43000"/>
                    </a:srgbClr>
                  </a:outerShdw>
                </a:effectLst>
                <a:latin typeface="メイリオ" panose="020B0604030504040204" pitchFamily="50" charset="-128"/>
                <a:ea typeface="メイリオ" panose="020B0604030504040204" pitchFamily="50" charset="-128"/>
              </a:rPr>
              <a:t>問題が３題以上増加している都道府県は</a:t>
            </a:r>
            <a:endParaRPr lang="en-US" altLang="ja-JP" sz="2000" dirty="0">
              <a:ln w="0"/>
              <a:effectLst>
                <a:outerShdw blurRad="38100" dist="25400" dir="5400000" algn="ctr" rotWithShape="0">
                  <a:srgbClr val="6E747A">
                    <a:alpha val="43000"/>
                  </a:srgbClr>
                </a:outerShdw>
              </a:effectLst>
              <a:latin typeface="メイリオ" panose="020B0604030504040204" pitchFamily="50" charset="-128"/>
              <a:ea typeface="メイリオ" panose="020B0604030504040204" pitchFamily="50" charset="-128"/>
            </a:endParaRPr>
          </a:p>
          <a:p>
            <a:pPr marL="0" indent="0">
              <a:buNone/>
            </a:pPr>
            <a:r>
              <a:rPr lang="ja-JP" altLang="en-US" sz="2000" dirty="0">
                <a:ln w="0"/>
                <a:effectLst>
                  <a:outerShdw blurRad="38100" dist="25400" dir="5400000" algn="ctr" rotWithShape="0">
                    <a:srgbClr val="6E747A">
                      <a:alpha val="43000"/>
                    </a:srgbClr>
                  </a:outerShdw>
                </a:effectLst>
                <a:latin typeface="メイリオ" panose="020B0604030504040204" pitchFamily="50" charset="-128"/>
                <a:ea typeface="メイリオ" panose="020B0604030504040204" pitchFamily="50" charset="-128"/>
              </a:rPr>
              <a:t>　岩手県，栃木県，東京都，石川県，福井県，滋賀県</a:t>
            </a:r>
            <a:endParaRPr lang="en-US" altLang="ja-JP" sz="2000" dirty="0">
              <a:ln w="0"/>
              <a:effectLst>
                <a:outerShdw blurRad="38100" dist="25400" dir="5400000" algn="ctr" rotWithShape="0">
                  <a:srgbClr val="6E747A">
                    <a:alpha val="43000"/>
                  </a:srgbClr>
                </a:outerShdw>
              </a:effectLst>
              <a:latin typeface="メイリオ" panose="020B0604030504040204" pitchFamily="50" charset="-128"/>
              <a:ea typeface="メイリオ" panose="020B0604030504040204" pitchFamily="50" charset="-128"/>
            </a:endParaRPr>
          </a:p>
          <a:p>
            <a:pPr marL="0" indent="0">
              <a:buNone/>
            </a:pPr>
            <a:r>
              <a:rPr lang="ja-JP" altLang="en-US" sz="2000" dirty="0">
                <a:ln w="0"/>
                <a:effectLst>
                  <a:outerShdw blurRad="38100" dist="25400" dir="5400000" algn="ctr" rotWithShape="0">
                    <a:srgbClr val="6E747A">
                      <a:alpha val="43000"/>
                    </a:srgbClr>
                  </a:outerShdw>
                </a:effectLst>
                <a:latin typeface="メイリオ" panose="020B0604030504040204" pitchFamily="50" charset="-128"/>
                <a:ea typeface="メイリオ" panose="020B0604030504040204" pitchFamily="50" charset="-128"/>
              </a:rPr>
              <a:t>　その他，</a:t>
            </a:r>
            <a:r>
              <a:rPr lang="en-US" altLang="ja-JP" sz="2000" dirty="0">
                <a:ln w="0"/>
                <a:effectLst>
                  <a:outerShdw blurRad="38100" dist="25400" dir="5400000" algn="ctr" rotWithShape="0">
                    <a:srgbClr val="6E747A">
                      <a:alpha val="43000"/>
                    </a:srgbClr>
                  </a:outerShdw>
                </a:effectLst>
                <a:latin typeface="メイリオ" panose="020B0604030504040204" pitchFamily="50" charset="-128"/>
                <a:ea typeface="メイリオ" panose="020B0604030504040204" pitchFamily="50" charset="-128"/>
              </a:rPr>
              <a:t>7</a:t>
            </a:r>
            <a:r>
              <a:rPr lang="ja-JP" altLang="en-US" sz="2000" dirty="0">
                <a:ln w="0"/>
                <a:effectLst>
                  <a:outerShdw blurRad="38100" dist="25400" dir="5400000" algn="ctr" rotWithShape="0">
                    <a:srgbClr val="6E747A">
                      <a:alpha val="43000"/>
                    </a:srgbClr>
                  </a:outerShdw>
                </a:effectLst>
                <a:latin typeface="メイリオ" panose="020B0604030504040204" pitchFamily="50" charset="-128"/>
                <a:ea typeface="メイリオ" panose="020B0604030504040204" pitchFamily="50" charset="-128"/>
              </a:rPr>
              <a:t>県が</a:t>
            </a:r>
            <a:r>
              <a:rPr lang="en-US" altLang="ja-JP" sz="2000" dirty="0">
                <a:ln w="0"/>
                <a:effectLst>
                  <a:outerShdw blurRad="38100" dist="25400" dir="5400000" algn="ctr" rotWithShape="0">
                    <a:srgbClr val="6E747A">
                      <a:alpha val="43000"/>
                    </a:srgbClr>
                  </a:outerShdw>
                </a:effectLst>
                <a:latin typeface="メイリオ" panose="020B0604030504040204" pitchFamily="50" charset="-128"/>
                <a:ea typeface="メイリオ" panose="020B0604030504040204" pitchFamily="50" charset="-128"/>
              </a:rPr>
              <a:t>2</a:t>
            </a:r>
            <a:r>
              <a:rPr lang="ja-JP" altLang="en-US" sz="2000" dirty="0">
                <a:ln w="0"/>
                <a:effectLst>
                  <a:outerShdw blurRad="38100" dist="25400" dir="5400000" algn="ctr" rotWithShape="0">
                    <a:srgbClr val="6E747A">
                      <a:alpha val="43000"/>
                    </a:srgbClr>
                  </a:outerShdw>
                </a:effectLst>
                <a:latin typeface="メイリオ" panose="020B0604030504040204" pitchFamily="50" charset="-128"/>
                <a:ea typeface="メイリオ" panose="020B0604030504040204" pitchFamily="50" charset="-128"/>
              </a:rPr>
              <a:t>題以上増加。</a:t>
            </a:r>
            <a:endParaRPr lang="en-US" altLang="ja-JP" sz="2000" dirty="0">
              <a:ln w="0"/>
              <a:effectLst>
                <a:outerShdw blurRad="38100" dist="25400" dir="5400000" algn="ctr" rotWithShape="0">
                  <a:srgbClr val="6E747A">
                    <a:alpha val="43000"/>
                  </a:srgbClr>
                </a:outerShdw>
              </a:effectLst>
              <a:latin typeface="メイリオ" panose="020B0604030504040204" pitchFamily="50" charset="-128"/>
              <a:ea typeface="メイリオ" panose="020B0604030504040204" pitchFamily="50" charset="-128"/>
            </a:endParaRPr>
          </a:p>
          <a:p>
            <a:pPr marL="0" indent="0">
              <a:buNone/>
            </a:pPr>
            <a:endParaRPr lang="en-US" altLang="ja-JP" sz="2000" dirty="0">
              <a:ln w="0"/>
              <a:effectLst>
                <a:outerShdw blurRad="38100" dist="25400" dir="5400000" algn="ctr" rotWithShape="0">
                  <a:srgbClr val="6E747A">
                    <a:alpha val="43000"/>
                  </a:srgbClr>
                </a:outerShdw>
              </a:effectLst>
              <a:latin typeface="メイリオ" panose="020B0604030504040204" pitchFamily="50" charset="-128"/>
              <a:ea typeface="メイリオ" panose="020B0604030504040204" pitchFamily="50" charset="-128"/>
            </a:endParaRPr>
          </a:p>
          <a:p>
            <a:pPr marL="0" indent="0">
              <a:buNone/>
            </a:pPr>
            <a:r>
              <a:rPr lang="ja-JP" altLang="en-US" sz="2000" dirty="0">
                <a:ln w="0"/>
                <a:effectLst>
                  <a:outerShdw blurRad="38100" dist="25400" dir="5400000" algn="ctr" rotWithShape="0">
                    <a:srgbClr val="6E747A">
                      <a:alpha val="43000"/>
                    </a:srgbClr>
                  </a:outerShdw>
                </a:effectLst>
                <a:latin typeface="メイリオ" panose="020B0604030504040204" pitchFamily="50" charset="-128"/>
                <a:ea typeface="メイリオ" panose="020B0604030504040204" pitchFamily="50" charset="-128"/>
              </a:rPr>
              <a:t>　次年度も，記述式問題の数はほぼ変わらないまま，問題内容が複雑化していくと考えられます。</a:t>
            </a:r>
            <a:endParaRPr lang="en-US" altLang="ja-JP" sz="2000" dirty="0">
              <a:ln w="0"/>
              <a:effectLst>
                <a:outerShdw blurRad="38100" dist="25400" dir="5400000" algn="ctr" rotWithShape="0">
                  <a:srgbClr val="6E747A">
                    <a:alpha val="43000"/>
                  </a:srgbClr>
                </a:outerShdw>
              </a:effectLst>
              <a:latin typeface="メイリオ" panose="020B0604030504040204" pitchFamily="50" charset="-128"/>
              <a:ea typeface="メイリオ" panose="020B0604030504040204" pitchFamily="50" charset="-128"/>
            </a:endParaRPr>
          </a:p>
          <a:p>
            <a:pPr marL="0" indent="0">
              <a:buNone/>
            </a:pPr>
            <a:r>
              <a:rPr lang="ja-JP" altLang="en-US" sz="2000" dirty="0">
                <a:ln w="0"/>
                <a:effectLst>
                  <a:outerShdw blurRad="38100" dist="25400" dir="5400000" algn="ctr" rotWithShape="0">
                    <a:srgbClr val="6E747A">
                      <a:alpha val="43000"/>
                    </a:srgbClr>
                  </a:outerShdw>
                </a:effectLst>
                <a:latin typeface="メイリオ" panose="020B0604030504040204" pitchFamily="50" charset="-128"/>
                <a:ea typeface="メイリオ" panose="020B0604030504040204" pitchFamily="50" charset="-128"/>
              </a:rPr>
              <a:t>　また，</a:t>
            </a:r>
            <a:r>
              <a:rPr lang="en-US" altLang="ja-JP" sz="2000" dirty="0">
                <a:ln w="0"/>
                <a:effectLst>
                  <a:outerShdw blurRad="38100" dist="25400" dir="5400000" algn="ctr" rotWithShape="0">
                    <a:srgbClr val="6E747A">
                      <a:alpha val="43000"/>
                    </a:srgbClr>
                  </a:outerShdw>
                </a:effectLst>
                <a:latin typeface="メイリオ" panose="020B0604030504040204" pitchFamily="50" charset="-128"/>
                <a:ea typeface="メイリオ" panose="020B0604030504040204" pitchFamily="50" charset="-128"/>
              </a:rPr>
              <a:t>A-2</a:t>
            </a:r>
            <a:r>
              <a:rPr lang="ja-JP" altLang="en-US" sz="2000" dirty="0">
                <a:ln w="0"/>
                <a:effectLst>
                  <a:outerShdw blurRad="38100" dist="25400" dir="5400000" algn="ctr" rotWithShape="0">
                    <a:srgbClr val="6E747A">
                      <a:alpha val="43000"/>
                    </a:srgbClr>
                  </a:outerShdw>
                </a:effectLst>
                <a:latin typeface="メイリオ" panose="020B0604030504040204" pitchFamily="50" charset="-128"/>
                <a:ea typeface="メイリオ" panose="020B0604030504040204" pitchFamily="50" charset="-128"/>
              </a:rPr>
              <a:t>，</a:t>
            </a:r>
            <a:r>
              <a:rPr lang="en-US" altLang="ja-JP" sz="2000" dirty="0">
                <a:ln w="0"/>
                <a:effectLst>
                  <a:outerShdw blurRad="38100" dist="25400" dir="5400000" algn="ctr" rotWithShape="0">
                    <a:srgbClr val="6E747A">
                      <a:alpha val="43000"/>
                    </a:srgbClr>
                  </a:outerShdw>
                </a:effectLst>
                <a:latin typeface="メイリオ" panose="020B0604030504040204" pitchFamily="50" charset="-128"/>
                <a:ea typeface="メイリオ" panose="020B0604030504040204" pitchFamily="50" charset="-128"/>
              </a:rPr>
              <a:t>B-1</a:t>
            </a:r>
            <a:r>
              <a:rPr lang="ja-JP" altLang="en-US" sz="2000" dirty="0">
                <a:ln w="0"/>
                <a:effectLst>
                  <a:outerShdw blurRad="38100" dist="25400" dir="5400000" algn="ctr" rotWithShape="0">
                    <a:srgbClr val="6E747A">
                      <a:alpha val="43000"/>
                    </a:srgbClr>
                  </a:outerShdw>
                </a:effectLst>
                <a:latin typeface="メイリオ" panose="020B0604030504040204" pitchFamily="50" charset="-128"/>
                <a:ea typeface="メイリオ" panose="020B0604030504040204" pitchFamily="50" charset="-128"/>
              </a:rPr>
              <a:t>の問題は減少傾向にあるものの，一定数の出題は予想されますので，知識系の記述式問題の対策はこれまで通り指導が必要でしょう。加えて，より思考力を必要とされる問題の指導に注力していく必要があると考えます。</a:t>
            </a:r>
            <a:endParaRPr lang="en-US" altLang="ja-JP" sz="2000" dirty="0">
              <a:ln w="0"/>
              <a:effectLst>
                <a:outerShdw blurRad="38100" dist="25400" dir="5400000" algn="ctr" rotWithShape="0">
                  <a:srgbClr val="6E747A">
                    <a:alpha val="43000"/>
                  </a:srgbClr>
                </a:outerShdw>
              </a:effectLst>
              <a:latin typeface="メイリオ" panose="020B0604030504040204" pitchFamily="50" charset="-128"/>
              <a:ea typeface="メイリオ" panose="020B0604030504040204" pitchFamily="50" charset="-128"/>
            </a:endParaRPr>
          </a:p>
        </p:txBody>
      </p:sp>
      <p:sp>
        <p:nvSpPr>
          <p:cNvPr id="4" name="スライド番号プレースホルダー 3">
            <a:extLst>
              <a:ext uri="{FF2B5EF4-FFF2-40B4-BE49-F238E27FC236}">
                <a16:creationId xmlns:a16="http://schemas.microsoft.com/office/drawing/2014/main" id="{E73842BE-3CDD-44DD-9BA9-B98CD50056DD}"/>
              </a:ext>
            </a:extLst>
          </p:cNvPr>
          <p:cNvSpPr>
            <a:spLocks noGrp="1"/>
          </p:cNvSpPr>
          <p:nvPr>
            <p:ph type="sldNum" sz="quarter" idx="12"/>
          </p:nvPr>
        </p:nvSpPr>
        <p:spPr/>
        <p:txBody>
          <a:bodyPr/>
          <a:lstStyle/>
          <a:p>
            <a:pPr>
              <a:defRPr/>
            </a:pPr>
            <a:fld id="{112EA146-AC33-4D4C-BECA-41104911C27E}" type="slidenum">
              <a:rPr lang="en-US" altLang="ja-JP" smtClean="0"/>
              <a:pPr>
                <a:defRPr/>
              </a:pPr>
              <a:t>11</a:t>
            </a:fld>
            <a:endParaRPr lang="en-US" altLang="ja-JP" dirty="0"/>
          </a:p>
        </p:txBody>
      </p:sp>
    </p:spTree>
    <p:extLst>
      <p:ext uri="{BB962C8B-B14F-4D97-AF65-F5344CB8AC3E}">
        <p14:creationId xmlns:p14="http://schemas.microsoft.com/office/powerpoint/2010/main" val="9871483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1E1E9AA-5498-4619-BCAF-F84B0B2813E4}"/>
              </a:ext>
            </a:extLst>
          </p:cNvPr>
          <p:cNvSpPr>
            <a:spLocks noGrp="1"/>
          </p:cNvSpPr>
          <p:nvPr>
            <p:ph type="title"/>
          </p:nvPr>
        </p:nvSpPr>
        <p:spPr>
          <a:xfrm>
            <a:off x="628650" y="278649"/>
            <a:ext cx="7886700" cy="540061"/>
          </a:xfrm>
        </p:spPr>
        <p:txBody>
          <a:bodyPr>
            <a:normAutofit/>
          </a:bodyPr>
          <a:lstStyle/>
          <a:p>
            <a:r>
              <a:rPr lang="ja-JP" altLang="en-US" sz="2400" b="1" dirty="0">
                <a:latin typeface="+mn-ea"/>
                <a:ea typeface="+mn-ea"/>
              </a:rPr>
              <a:t>教育委員会などの声</a:t>
            </a:r>
            <a:endParaRPr kumimoji="1" lang="ja-JP" altLang="en-US" sz="2400" b="1" dirty="0">
              <a:latin typeface="+mn-ea"/>
              <a:ea typeface="+mn-ea"/>
            </a:endParaRPr>
          </a:p>
        </p:txBody>
      </p:sp>
      <p:sp>
        <p:nvSpPr>
          <p:cNvPr id="3" name="コンテンツ プレースホルダー 2">
            <a:extLst>
              <a:ext uri="{FF2B5EF4-FFF2-40B4-BE49-F238E27FC236}">
                <a16:creationId xmlns:a16="http://schemas.microsoft.com/office/drawing/2014/main" id="{0A690C45-AAF7-4236-B707-AC90ABB3DD56}"/>
              </a:ext>
            </a:extLst>
          </p:cNvPr>
          <p:cNvSpPr>
            <a:spLocks noGrp="1"/>
          </p:cNvSpPr>
          <p:nvPr>
            <p:ph idx="1"/>
          </p:nvPr>
        </p:nvSpPr>
        <p:spPr>
          <a:xfrm>
            <a:off x="522001" y="1088001"/>
            <a:ext cx="8145454" cy="5176314"/>
          </a:xfrm>
        </p:spPr>
        <p:txBody>
          <a:bodyPr/>
          <a:lstStyle/>
          <a:p>
            <a:pPr marL="0" indent="0">
              <a:buNone/>
            </a:pPr>
            <a:r>
              <a:rPr lang="ja-JP" altLang="en-US" sz="1600" dirty="0">
                <a:latin typeface="游明朝" panose="02020400000000000000" pitchFamily="18" charset="-128"/>
                <a:ea typeface="游明朝" panose="02020400000000000000" pitchFamily="18" charset="-128"/>
              </a:rPr>
              <a:t>●学力検査問題は</a:t>
            </a:r>
            <a:r>
              <a:rPr lang="en-US" altLang="ja-JP" sz="1600" dirty="0">
                <a:latin typeface="游明朝" panose="02020400000000000000" pitchFamily="18" charset="-128"/>
                <a:ea typeface="游明朝" panose="02020400000000000000" pitchFamily="18" charset="-128"/>
              </a:rPr>
              <a:t>,</a:t>
            </a:r>
            <a:r>
              <a:rPr lang="ja-JP" altLang="en-US" sz="1600" dirty="0">
                <a:latin typeface="游明朝" panose="02020400000000000000" pitchFamily="18" charset="-128"/>
                <a:ea typeface="游明朝" panose="02020400000000000000" pitchFamily="18" charset="-128"/>
              </a:rPr>
              <a:t>中学校の学習指導要領の考え方に基づき</a:t>
            </a:r>
            <a:r>
              <a:rPr lang="ja-JP" altLang="en-US" sz="1600" b="1" dirty="0">
                <a:latin typeface="+mn-ea"/>
                <a:ea typeface="游明朝" panose="02020400000000000000" pitchFamily="18" charset="-128"/>
              </a:rPr>
              <a:t>，</a:t>
            </a:r>
            <a:r>
              <a:rPr lang="ja-JP" altLang="en-US" sz="1600" b="1" dirty="0">
                <a:latin typeface="+mn-ea"/>
              </a:rPr>
              <a:t>基本的な知識・技能の習得に加えて</a:t>
            </a:r>
            <a:r>
              <a:rPr lang="en-US" altLang="ja-JP" sz="1600" b="1" dirty="0">
                <a:latin typeface="+mn-ea"/>
              </a:rPr>
              <a:t>,</a:t>
            </a:r>
            <a:r>
              <a:rPr lang="ja-JP" altLang="en-US" sz="1600" b="1" dirty="0">
                <a:latin typeface="+mn-ea"/>
              </a:rPr>
              <a:t>思考力・判断力・表現力をバランスよく出題すること</a:t>
            </a:r>
            <a:r>
              <a:rPr lang="ja-JP" altLang="en-US" sz="1600" b="1" dirty="0">
                <a:latin typeface="メイリオ" panose="020B0604030504040204" pitchFamily="50" charset="-128"/>
                <a:ea typeface="メイリオ" panose="020B0604030504040204" pitchFamily="50" charset="-128"/>
              </a:rPr>
              <a:t>が必要である</a:t>
            </a:r>
            <a:r>
              <a:rPr lang="ja-JP" altLang="en-US" sz="1600" dirty="0">
                <a:latin typeface="游明朝" panose="02020400000000000000" pitchFamily="18" charset="-128"/>
                <a:ea typeface="游明朝" panose="02020400000000000000" pitchFamily="18" charset="-128"/>
              </a:rPr>
              <a:t>。英語の作文問題や国語の論述問題など</a:t>
            </a:r>
            <a:r>
              <a:rPr lang="en-US" altLang="ja-JP" sz="1600" dirty="0">
                <a:latin typeface="游明朝" panose="02020400000000000000" pitchFamily="18" charset="-128"/>
                <a:ea typeface="游明朝" panose="02020400000000000000" pitchFamily="18" charset="-128"/>
              </a:rPr>
              <a:t>,</a:t>
            </a:r>
            <a:r>
              <a:rPr lang="ja-JP" altLang="en-US" sz="1600" dirty="0">
                <a:latin typeface="游明朝" panose="02020400000000000000" pitchFamily="18" charset="-128"/>
                <a:ea typeface="游明朝" panose="02020400000000000000" pitchFamily="18" charset="-128"/>
              </a:rPr>
              <a:t>採点業務の負担についても配慮し</a:t>
            </a:r>
            <a:r>
              <a:rPr lang="en-US" altLang="ja-JP" sz="1600" dirty="0">
                <a:latin typeface="游明朝" panose="02020400000000000000" pitchFamily="18" charset="-128"/>
                <a:ea typeface="游明朝" panose="02020400000000000000" pitchFamily="18" charset="-128"/>
              </a:rPr>
              <a:t>,</a:t>
            </a:r>
            <a:r>
              <a:rPr lang="ja-JP" altLang="en-US" sz="1600" dirty="0">
                <a:latin typeface="游明朝" panose="02020400000000000000" pitchFamily="18" charset="-128"/>
                <a:ea typeface="游明朝" panose="02020400000000000000" pitchFamily="18" charset="-128"/>
              </a:rPr>
              <a:t>工夫して出題していきたい。</a:t>
            </a:r>
            <a:endParaRPr lang="en-US" altLang="ja-JP" sz="1600" dirty="0">
              <a:latin typeface="游明朝" panose="02020400000000000000" pitchFamily="18" charset="-128"/>
              <a:ea typeface="游明朝" panose="02020400000000000000" pitchFamily="18" charset="-128"/>
            </a:endParaRPr>
          </a:p>
          <a:p>
            <a:pPr marL="0" indent="0">
              <a:buNone/>
            </a:pPr>
            <a:r>
              <a:rPr lang="ja-JP" altLang="en-US" sz="1600" dirty="0">
                <a:latin typeface="游明朝" panose="02020400000000000000" pitchFamily="18" charset="-128"/>
                <a:ea typeface="游明朝" panose="02020400000000000000" pitchFamily="18" charset="-128"/>
              </a:rPr>
              <a:t>　　　　　　　　　　　　</a:t>
            </a:r>
            <a:r>
              <a:rPr lang="en-US" altLang="ja-JP" sz="1600" dirty="0">
                <a:latin typeface="游明朝" panose="02020400000000000000" pitchFamily="18" charset="-128"/>
                <a:ea typeface="游明朝" panose="02020400000000000000" pitchFamily="18" charset="-128"/>
              </a:rPr>
              <a:t>【</a:t>
            </a:r>
            <a:r>
              <a:rPr lang="zh-TW" altLang="en-US" sz="1600" dirty="0">
                <a:latin typeface="游明朝" panose="02020400000000000000" pitchFamily="18" charset="-128"/>
                <a:ea typeface="游明朝" panose="02020400000000000000" pitchFamily="18" charset="-128"/>
              </a:rPr>
              <a:t>愛知県公立高等学校入学者選抜方法協議会議議事録</a:t>
            </a:r>
            <a:r>
              <a:rPr lang="ja-JP" altLang="en-US" sz="1600" dirty="0">
                <a:latin typeface="游明朝" panose="02020400000000000000" pitchFamily="18" charset="-128"/>
                <a:ea typeface="游明朝" panose="02020400000000000000" pitchFamily="18" charset="-128"/>
              </a:rPr>
              <a:t>より</a:t>
            </a:r>
            <a:r>
              <a:rPr lang="en-US" altLang="ja-JP" sz="1600" dirty="0">
                <a:latin typeface="游明朝" panose="02020400000000000000" pitchFamily="18" charset="-128"/>
                <a:ea typeface="游明朝" panose="02020400000000000000" pitchFamily="18" charset="-128"/>
              </a:rPr>
              <a:t>】</a:t>
            </a:r>
          </a:p>
          <a:p>
            <a:pPr marL="0" indent="0">
              <a:buNone/>
            </a:pPr>
            <a:endParaRPr lang="en-US" altLang="ja-JP" sz="1600" dirty="0">
              <a:latin typeface="游明朝" panose="02020400000000000000" pitchFamily="18" charset="-128"/>
              <a:ea typeface="游明朝" panose="02020400000000000000" pitchFamily="18" charset="-128"/>
            </a:endParaRPr>
          </a:p>
          <a:p>
            <a:pPr marL="0" indent="0">
              <a:buNone/>
            </a:pPr>
            <a:r>
              <a:rPr lang="ja-JP" altLang="en-US" sz="1600" dirty="0">
                <a:latin typeface="游明朝" panose="02020400000000000000" pitchFamily="18" charset="-128"/>
                <a:ea typeface="游明朝" panose="02020400000000000000" pitchFamily="18" charset="-128"/>
              </a:rPr>
              <a:t>●Ｑ３　思考力・判断力・表現力を問う問題とはどのようなものですか。</a:t>
            </a:r>
            <a:endParaRPr lang="en-US" altLang="ja-JP" sz="1600" dirty="0">
              <a:latin typeface="游明朝" panose="02020400000000000000" pitchFamily="18" charset="-128"/>
              <a:ea typeface="游明朝" panose="02020400000000000000" pitchFamily="18" charset="-128"/>
            </a:endParaRPr>
          </a:p>
          <a:p>
            <a:pPr marL="0" indent="0">
              <a:buNone/>
            </a:pPr>
            <a:r>
              <a:rPr lang="ja-JP" altLang="en-US" sz="1600" b="1" dirty="0">
                <a:latin typeface="+mj-ea"/>
                <a:ea typeface="+mj-ea"/>
              </a:rPr>
              <a:t>○基礎的・基本的な知識・技能を活用して課題の解決を図る力や，自分の考えを正しく表現する力を問う問題</a:t>
            </a:r>
            <a:r>
              <a:rPr lang="ja-JP" altLang="en-US" sz="1600" dirty="0">
                <a:latin typeface="游明朝" panose="02020400000000000000" pitchFamily="18" charset="-128"/>
                <a:ea typeface="游明朝" panose="02020400000000000000" pitchFamily="18" charset="-128"/>
              </a:rPr>
              <a:t>です。資料を活用して考察・表現したり，日常の学習の場面に即した問題はこれまでも出題しています。　　　　　　　　</a:t>
            </a:r>
            <a:endParaRPr lang="en-US" altLang="ja-JP" sz="1600" dirty="0">
              <a:latin typeface="游明朝" panose="02020400000000000000" pitchFamily="18" charset="-128"/>
              <a:ea typeface="游明朝" panose="02020400000000000000" pitchFamily="18" charset="-128"/>
            </a:endParaRPr>
          </a:p>
          <a:p>
            <a:pPr marL="0" indent="0" algn="r">
              <a:buNone/>
            </a:pPr>
            <a:r>
              <a:rPr lang="en-US" altLang="ja-JP" sz="1600" dirty="0">
                <a:latin typeface="游明朝" panose="02020400000000000000" pitchFamily="18" charset="-128"/>
                <a:ea typeface="游明朝" panose="02020400000000000000" pitchFamily="18" charset="-128"/>
              </a:rPr>
              <a:t>【</a:t>
            </a:r>
            <a:r>
              <a:rPr lang="ja-JP" altLang="en-US" sz="1600" dirty="0">
                <a:latin typeface="游明朝" panose="02020400000000000000" pitchFamily="18" charset="-128"/>
                <a:ea typeface="游明朝" panose="02020400000000000000" pitchFamily="18" charset="-128"/>
              </a:rPr>
              <a:t>入試実施内容の変更に係るＱ＆Ａ</a:t>
            </a:r>
            <a:r>
              <a:rPr lang="en-US" altLang="ja-JP" sz="1600" dirty="0">
                <a:latin typeface="游明朝" panose="02020400000000000000" pitchFamily="18" charset="-128"/>
                <a:ea typeface="游明朝" panose="02020400000000000000" pitchFamily="18" charset="-128"/>
              </a:rPr>
              <a:t>H26.5</a:t>
            </a:r>
            <a:r>
              <a:rPr lang="ja-JP" altLang="en-US" sz="1600" dirty="0">
                <a:latin typeface="游明朝" panose="02020400000000000000" pitchFamily="18" charset="-128"/>
                <a:ea typeface="游明朝" panose="02020400000000000000" pitchFamily="18" charset="-128"/>
              </a:rPr>
              <a:t>月大分県教育委員会より</a:t>
            </a:r>
            <a:r>
              <a:rPr lang="en-US" altLang="ja-JP" sz="1600" dirty="0">
                <a:latin typeface="游明朝" panose="02020400000000000000" pitchFamily="18" charset="-128"/>
                <a:ea typeface="游明朝" panose="02020400000000000000" pitchFamily="18" charset="-128"/>
              </a:rPr>
              <a:t>】</a:t>
            </a:r>
          </a:p>
          <a:p>
            <a:pPr marL="0" indent="0">
              <a:buNone/>
            </a:pPr>
            <a:endParaRPr lang="en-US" altLang="ja-JP" sz="1600" b="0" i="0" dirty="0">
              <a:effectLst/>
              <a:latin typeface="游明朝" panose="02020400000000000000" pitchFamily="18" charset="-128"/>
              <a:ea typeface="游明朝" panose="02020400000000000000" pitchFamily="18" charset="-128"/>
            </a:endParaRPr>
          </a:p>
          <a:p>
            <a:pPr marL="0" indent="0">
              <a:buNone/>
            </a:pPr>
            <a:r>
              <a:rPr lang="ja-JP" altLang="en-US" sz="1600" b="0" i="0" dirty="0">
                <a:effectLst/>
                <a:latin typeface="游明朝" panose="02020400000000000000" pitchFamily="18" charset="-128"/>
                <a:ea typeface="游明朝" panose="02020400000000000000" pitchFamily="18" charset="-128"/>
              </a:rPr>
              <a:t>●</a:t>
            </a:r>
            <a:r>
              <a:rPr lang="en-US" altLang="ja-JP" sz="1600" b="0" i="0" dirty="0">
                <a:effectLst/>
                <a:latin typeface="游明朝" panose="02020400000000000000" pitchFamily="18" charset="-128"/>
                <a:ea typeface="游明朝" panose="02020400000000000000" pitchFamily="18" charset="-128"/>
              </a:rPr>
              <a:t>2020</a:t>
            </a:r>
            <a:r>
              <a:rPr lang="ja-JP" altLang="en-US" sz="1600" b="0" i="0" dirty="0">
                <a:effectLst/>
                <a:latin typeface="游明朝" panose="02020400000000000000" pitchFamily="18" charset="-128"/>
                <a:ea typeface="游明朝" panose="02020400000000000000" pitchFamily="18" charset="-128"/>
              </a:rPr>
              <a:t>年春の県立高校入試について，学力の分析結果をまとめました。</a:t>
            </a:r>
            <a:r>
              <a:rPr lang="ja-JP" altLang="en-US" sz="1600" b="1" i="0" dirty="0">
                <a:effectLst/>
                <a:latin typeface="+mn-ea"/>
              </a:rPr>
              <a:t>生徒の思考力や判断力の強化が課題となっています</a:t>
            </a:r>
            <a:r>
              <a:rPr lang="ja-JP" altLang="en-US" sz="1600" b="0" i="0" dirty="0">
                <a:effectLst/>
                <a:latin typeface="游明朝" panose="02020400000000000000" pitchFamily="18" charset="-128"/>
                <a:ea typeface="游明朝" panose="02020400000000000000" pitchFamily="18" charset="-128"/>
              </a:rPr>
              <a:t>。傾向を詳しくみると国語の漢字の読み書きや数学の計算など，知識や技術を問う問題は正答率が高いものの，資料から情報を読み取りまとめることや，聞き取った英語を別の単語で表現するなど，応用力を問う問題は無回答も多く，</a:t>
            </a:r>
            <a:r>
              <a:rPr lang="ja-JP" altLang="en-US" sz="1600" b="1" i="0" dirty="0">
                <a:effectLst/>
                <a:latin typeface="+mn-ea"/>
              </a:rPr>
              <a:t>思考力や判断力・表現力の強化に課題を残している</a:t>
            </a:r>
            <a:r>
              <a:rPr lang="ja-JP" altLang="en-US" sz="1600" b="0" i="0" dirty="0">
                <a:effectLst/>
                <a:latin typeface="游明朝" panose="02020400000000000000" pitchFamily="18" charset="-128"/>
                <a:ea typeface="游明朝" panose="02020400000000000000" pitchFamily="18" charset="-128"/>
              </a:rPr>
              <a:t>としています。</a:t>
            </a:r>
            <a:r>
              <a:rPr lang="ja-JP" altLang="en-US" sz="1600" dirty="0">
                <a:latin typeface="游明朝" panose="02020400000000000000" pitchFamily="18" charset="-128"/>
                <a:ea typeface="游明朝" panose="02020400000000000000" pitchFamily="18" charset="-128"/>
              </a:rPr>
              <a:t>　　　</a:t>
            </a:r>
            <a:endParaRPr lang="en-US" altLang="ja-JP" sz="1600" dirty="0">
              <a:latin typeface="游明朝" panose="02020400000000000000" pitchFamily="18" charset="-128"/>
              <a:ea typeface="游明朝" panose="02020400000000000000" pitchFamily="18" charset="-128"/>
            </a:endParaRPr>
          </a:p>
          <a:p>
            <a:pPr marL="0" indent="0" algn="r">
              <a:buNone/>
            </a:pPr>
            <a:r>
              <a:rPr lang="en-US" altLang="ja-JP" sz="1600" b="0" i="0" dirty="0">
                <a:effectLst/>
                <a:latin typeface="游明朝" panose="02020400000000000000" pitchFamily="18" charset="-128"/>
                <a:ea typeface="游明朝" panose="02020400000000000000" pitchFamily="18" charset="-128"/>
              </a:rPr>
              <a:t>【</a:t>
            </a:r>
            <a:r>
              <a:rPr lang="ja-JP" altLang="en-US" sz="1600" b="0" i="0" dirty="0">
                <a:effectLst/>
                <a:latin typeface="游明朝" panose="02020400000000000000" pitchFamily="18" charset="-128"/>
                <a:ea typeface="游明朝" panose="02020400000000000000" pitchFamily="18" charset="-128"/>
              </a:rPr>
              <a:t>岡山放送ニュース</a:t>
            </a:r>
            <a:r>
              <a:rPr lang="ja-JP" altLang="en-US" sz="1600" b="0" i="0" dirty="0">
                <a:solidFill>
                  <a:srgbClr val="333333"/>
                </a:solidFill>
                <a:effectLst/>
                <a:latin typeface="游明朝" panose="02020400000000000000" pitchFamily="18" charset="-128"/>
                <a:ea typeface="游明朝" panose="02020400000000000000" pitchFamily="18" charset="-128"/>
              </a:rPr>
              <a:t>より</a:t>
            </a:r>
            <a:r>
              <a:rPr lang="en-US" altLang="ja-JP" sz="1600" b="0" i="0" dirty="0">
                <a:solidFill>
                  <a:srgbClr val="333333"/>
                </a:solidFill>
                <a:effectLst/>
                <a:latin typeface="游明朝" panose="02020400000000000000" pitchFamily="18" charset="-128"/>
                <a:ea typeface="游明朝" panose="02020400000000000000" pitchFamily="18" charset="-128"/>
              </a:rPr>
              <a:t>】</a:t>
            </a:r>
            <a:endParaRPr kumimoji="1" lang="en-US" altLang="ja-JP" sz="2400" dirty="0">
              <a:latin typeface="游明朝" panose="02020400000000000000" pitchFamily="18" charset="-128"/>
              <a:ea typeface="游明朝" panose="02020400000000000000" pitchFamily="18" charset="-128"/>
            </a:endParaRPr>
          </a:p>
        </p:txBody>
      </p:sp>
      <p:sp>
        <p:nvSpPr>
          <p:cNvPr id="4" name="スライド番号プレースホルダー 3">
            <a:extLst>
              <a:ext uri="{FF2B5EF4-FFF2-40B4-BE49-F238E27FC236}">
                <a16:creationId xmlns:a16="http://schemas.microsoft.com/office/drawing/2014/main" id="{466B2FBE-EB6B-423A-8AFC-9EDAEF06B2FB}"/>
              </a:ext>
            </a:extLst>
          </p:cNvPr>
          <p:cNvSpPr>
            <a:spLocks noGrp="1"/>
          </p:cNvSpPr>
          <p:nvPr>
            <p:ph type="sldNum" sz="quarter" idx="12"/>
          </p:nvPr>
        </p:nvSpPr>
        <p:spPr/>
        <p:txBody>
          <a:bodyPr/>
          <a:lstStyle/>
          <a:p>
            <a:pPr>
              <a:defRPr/>
            </a:pPr>
            <a:fld id="{112EA146-AC33-4D4C-BECA-41104911C27E}" type="slidenum">
              <a:rPr lang="en-US" altLang="ja-JP" smtClean="0"/>
              <a:pPr>
                <a:defRPr/>
              </a:pPr>
              <a:t>12</a:t>
            </a:fld>
            <a:endParaRPr lang="en-US" altLang="ja-JP" dirty="0"/>
          </a:p>
        </p:txBody>
      </p:sp>
    </p:spTree>
    <p:extLst>
      <p:ext uri="{BB962C8B-B14F-4D97-AF65-F5344CB8AC3E}">
        <p14:creationId xmlns:p14="http://schemas.microsoft.com/office/powerpoint/2010/main" val="25151005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1E1E9AA-5498-4619-BCAF-F84B0B2813E4}"/>
              </a:ext>
            </a:extLst>
          </p:cNvPr>
          <p:cNvSpPr>
            <a:spLocks noGrp="1"/>
          </p:cNvSpPr>
          <p:nvPr>
            <p:ph type="title"/>
          </p:nvPr>
        </p:nvSpPr>
        <p:spPr>
          <a:xfrm>
            <a:off x="628650" y="365126"/>
            <a:ext cx="7886700" cy="315911"/>
          </a:xfrm>
        </p:spPr>
        <p:txBody>
          <a:bodyPr>
            <a:normAutofit fontScale="90000"/>
          </a:bodyPr>
          <a:lstStyle/>
          <a:p>
            <a:r>
              <a:rPr lang="ja-JP" altLang="en-US" sz="2400" b="1" dirty="0">
                <a:latin typeface="+mn-ea"/>
                <a:ea typeface="+mn-ea"/>
              </a:rPr>
              <a:t>次のステージ　</a:t>
            </a:r>
            <a:r>
              <a:rPr kumimoji="1" lang="ja-JP" altLang="en-US" sz="2400" b="1" dirty="0">
                <a:latin typeface="+mn-ea"/>
                <a:ea typeface="+mn-ea"/>
              </a:rPr>
              <a:t>長野県の問題例の紹介　</a:t>
            </a:r>
            <a:r>
              <a:rPr kumimoji="1" lang="en-US" altLang="ja-JP" sz="2400" b="1" dirty="0">
                <a:latin typeface="+mn-ea"/>
                <a:ea typeface="+mn-ea"/>
              </a:rPr>
              <a:t>C</a:t>
            </a:r>
            <a:r>
              <a:rPr kumimoji="1" lang="ja-JP" altLang="en-US" sz="2400" b="1" dirty="0">
                <a:latin typeface="+mn-ea"/>
                <a:ea typeface="+mn-ea"/>
              </a:rPr>
              <a:t>問題へ</a:t>
            </a:r>
          </a:p>
        </p:txBody>
      </p:sp>
      <p:sp>
        <p:nvSpPr>
          <p:cNvPr id="3" name="コンテンツ プレースホルダー 2">
            <a:extLst>
              <a:ext uri="{FF2B5EF4-FFF2-40B4-BE49-F238E27FC236}">
                <a16:creationId xmlns:a16="http://schemas.microsoft.com/office/drawing/2014/main" id="{0A690C45-AAF7-4236-B707-AC90ABB3DD56}"/>
              </a:ext>
            </a:extLst>
          </p:cNvPr>
          <p:cNvSpPr>
            <a:spLocks noGrp="1"/>
          </p:cNvSpPr>
          <p:nvPr>
            <p:ph idx="1"/>
          </p:nvPr>
        </p:nvSpPr>
        <p:spPr>
          <a:xfrm>
            <a:off x="628650" y="1133745"/>
            <a:ext cx="7886700" cy="4965979"/>
          </a:xfrm>
        </p:spPr>
        <p:txBody>
          <a:bodyPr>
            <a:noAutofit/>
          </a:bodyPr>
          <a:lstStyle/>
          <a:p>
            <a:pPr marL="0" indent="0">
              <a:lnSpc>
                <a:spcPct val="110000"/>
              </a:lnSpc>
              <a:buNone/>
            </a:pPr>
            <a:r>
              <a:rPr lang="ja-JP" altLang="en-US" sz="1600" b="1" dirty="0">
                <a:latin typeface="+mn-ea"/>
              </a:rPr>
              <a:t>問題</a:t>
            </a:r>
            <a:endParaRPr lang="en-US" altLang="ja-JP" sz="1600" b="1" dirty="0">
              <a:latin typeface="+mn-ea"/>
            </a:endParaRPr>
          </a:p>
          <a:p>
            <a:pPr marL="0" indent="0">
              <a:lnSpc>
                <a:spcPct val="110000"/>
              </a:lnSpc>
              <a:buNone/>
            </a:pPr>
            <a:r>
              <a:rPr lang="ja-JP" altLang="en-US" sz="1600" dirty="0">
                <a:latin typeface="游明朝" panose="02020400000000000000" pitchFamily="18" charset="-128"/>
                <a:ea typeface="游明朝" panose="02020400000000000000" pitchFamily="18" charset="-128"/>
              </a:rPr>
              <a:t>　私たち中学生を含めた地域住民が，豊富な知識や経験，技能をもっている高齢者と力を合わせて，よりよい地域をつくっていくこと（文章の一部）</a:t>
            </a:r>
            <a:r>
              <a:rPr kumimoji="1" lang="ja-JP" altLang="en-US" sz="1600" dirty="0">
                <a:latin typeface="游明朝" panose="02020400000000000000" pitchFamily="18" charset="-128"/>
                <a:ea typeface="游明朝" panose="02020400000000000000" pitchFamily="18" charset="-128"/>
              </a:rPr>
              <a:t>について，あなたの住むまち（地域）では，どのような活動が考えられますか。あなたの考えを次の３つの手順にしたがって書きなさい。</a:t>
            </a:r>
            <a:endParaRPr kumimoji="1" lang="en-US" altLang="ja-JP" sz="1600" dirty="0">
              <a:latin typeface="游明朝" panose="02020400000000000000" pitchFamily="18" charset="-128"/>
              <a:ea typeface="游明朝" panose="02020400000000000000" pitchFamily="18" charset="-128"/>
            </a:endParaRPr>
          </a:p>
          <a:p>
            <a:pPr marL="0" indent="0">
              <a:lnSpc>
                <a:spcPct val="110000"/>
              </a:lnSpc>
              <a:buNone/>
            </a:pPr>
            <a:endParaRPr lang="en-US" altLang="ja-JP" sz="1600" dirty="0">
              <a:latin typeface="游明朝" panose="02020400000000000000" pitchFamily="18" charset="-128"/>
              <a:ea typeface="游明朝" panose="02020400000000000000" pitchFamily="18" charset="-128"/>
            </a:endParaRPr>
          </a:p>
          <a:p>
            <a:pPr marL="0" indent="0">
              <a:lnSpc>
                <a:spcPct val="110000"/>
              </a:lnSpc>
              <a:buNone/>
            </a:pPr>
            <a:r>
              <a:rPr lang="en-US" altLang="ja-JP" sz="1600" dirty="0">
                <a:latin typeface="游明朝" panose="02020400000000000000" pitchFamily="18" charset="-128"/>
                <a:ea typeface="游明朝" panose="02020400000000000000" pitchFamily="18" charset="-128"/>
              </a:rPr>
              <a:t>【</a:t>
            </a:r>
            <a:r>
              <a:rPr lang="ja-JP" altLang="en-US" sz="1600" dirty="0">
                <a:latin typeface="游明朝" panose="02020400000000000000" pitchFamily="18" charset="-128"/>
                <a:ea typeface="游明朝" panose="02020400000000000000" pitchFamily="18" charset="-128"/>
              </a:rPr>
              <a:t>手順１</a:t>
            </a:r>
            <a:r>
              <a:rPr lang="en-US" altLang="ja-JP" sz="1600" dirty="0">
                <a:latin typeface="游明朝" panose="02020400000000000000" pitchFamily="18" charset="-128"/>
                <a:ea typeface="游明朝" panose="02020400000000000000" pitchFamily="18" charset="-128"/>
              </a:rPr>
              <a:t>】</a:t>
            </a:r>
            <a:r>
              <a:rPr lang="ja-JP" altLang="en-US" sz="1600" dirty="0">
                <a:latin typeface="游明朝" panose="02020400000000000000" pitchFamily="18" charset="-128"/>
                <a:ea typeface="游明朝" panose="02020400000000000000" pitchFamily="18" charset="-128"/>
              </a:rPr>
              <a:t>目指すまちづくりの方向性を次から選ぶこと。</a:t>
            </a:r>
            <a:endParaRPr lang="en-US" altLang="ja-JP" sz="1600" dirty="0">
              <a:latin typeface="游明朝" panose="02020400000000000000" pitchFamily="18" charset="-128"/>
              <a:ea typeface="游明朝" panose="02020400000000000000" pitchFamily="18" charset="-128"/>
            </a:endParaRPr>
          </a:p>
          <a:p>
            <a:pPr marL="0" indent="0">
              <a:lnSpc>
                <a:spcPct val="110000"/>
              </a:lnSpc>
              <a:buNone/>
            </a:pPr>
            <a:r>
              <a:rPr kumimoji="1" lang="ja-JP" altLang="en-US" sz="1600" dirty="0">
                <a:latin typeface="游明朝" panose="02020400000000000000" pitchFamily="18" charset="-128"/>
                <a:ea typeface="游明朝" panose="02020400000000000000" pitchFamily="18" charset="-128"/>
              </a:rPr>
              <a:t>　</a:t>
            </a:r>
            <a:r>
              <a:rPr kumimoji="1" lang="ja-JP" altLang="en-US" sz="1600" dirty="0">
                <a:latin typeface="游ゴシック" panose="020B0400000000000000" pitchFamily="50" charset="-128"/>
                <a:ea typeface="游ゴシック" panose="020B0400000000000000" pitchFamily="50" charset="-128"/>
              </a:rPr>
              <a:t>ア</a:t>
            </a:r>
            <a:r>
              <a:rPr kumimoji="1" lang="ja-JP" altLang="en-US" sz="1600" dirty="0">
                <a:latin typeface="游明朝" panose="02020400000000000000" pitchFamily="18" charset="-128"/>
                <a:ea typeface="游明朝" panose="02020400000000000000" pitchFamily="18" charset="-128"/>
              </a:rPr>
              <a:t>　安心・安全に暮らせるまち　</a:t>
            </a:r>
            <a:r>
              <a:rPr kumimoji="1" lang="ja-JP" altLang="en-US" sz="1600" dirty="0">
                <a:latin typeface="游ゴシック" panose="020B0400000000000000" pitchFamily="50" charset="-128"/>
                <a:ea typeface="游ゴシック" panose="020B0400000000000000" pitchFamily="50" charset="-128"/>
              </a:rPr>
              <a:t>イ</a:t>
            </a:r>
            <a:r>
              <a:rPr kumimoji="1" lang="ja-JP" altLang="en-US" sz="1600" dirty="0">
                <a:latin typeface="游明朝" panose="02020400000000000000" pitchFamily="18" charset="-128"/>
                <a:ea typeface="游明朝" panose="02020400000000000000" pitchFamily="18" charset="-128"/>
              </a:rPr>
              <a:t>　伝統や魅力を生かしたまち</a:t>
            </a:r>
            <a:endParaRPr kumimoji="1" lang="en-US" altLang="ja-JP" sz="1600" dirty="0">
              <a:latin typeface="游明朝" panose="02020400000000000000" pitchFamily="18" charset="-128"/>
              <a:ea typeface="游明朝" panose="02020400000000000000" pitchFamily="18" charset="-128"/>
            </a:endParaRPr>
          </a:p>
          <a:p>
            <a:pPr marL="0" indent="0">
              <a:lnSpc>
                <a:spcPct val="110000"/>
              </a:lnSpc>
              <a:buNone/>
            </a:pPr>
            <a:endParaRPr lang="en-US" altLang="ja-JP" sz="1600" dirty="0">
              <a:latin typeface="游明朝" panose="02020400000000000000" pitchFamily="18" charset="-128"/>
              <a:ea typeface="游明朝" panose="02020400000000000000" pitchFamily="18" charset="-128"/>
            </a:endParaRPr>
          </a:p>
          <a:p>
            <a:pPr marL="0" indent="0">
              <a:lnSpc>
                <a:spcPct val="110000"/>
              </a:lnSpc>
              <a:buNone/>
            </a:pPr>
            <a:r>
              <a:rPr kumimoji="1" lang="en-US" altLang="ja-JP" sz="1600" dirty="0">
                <a:latin typeface="游明朝" panose="02020400000000000000" pitchFamily="18" charset="-128"/>
                <a:ea typeface="游明朝" panose="02020400000000000000" pitchFamily="18" charset="-128"/>
              </a:rPr>
              <a:t>【</a:t>
            </a:r>
            <a:r>
              <a:rPr kumimoji="1" lang="ja-JP" altLang="en-US" sz="1600" dirty="0">
                <a:latin typeface="游明朝" panose="02020400000000000000" pitchFamily="18" charset="-128"/>
                <a:ea typeface="游明朝" panose="02020400000000000000" pitchFamily="18" charset="-128"/>
              </a:rPr>
              <a:t>手順２</a:t>
            </a:r>
            <a:r>
              <a:rPr kumimoji="1" lang="en-US" altLang="ja-JP" sz="1600" dirty="0">
                <a:latin typeface="游明朝" panose="02020400000000000000" pitchFamily="18" charset="-128"/>
                <a:ea typeface="游明朝" panose="02020400000000000000" pitchFamily="18" charset="-128"/>
              </a:rPr>
              <a:t>】</a:t>
            </a:r>
            <a:r>
              <a:rPr kumimoji="1" lang="ja-JP" altLang="en-US" sz="1600" dirty="0">
                <a:latin typeface="游明朝" panose="02020400000000000000" pitchFamily="18" charset="-128"/>
                <a:ea typeface="游明朝" panose="02020400000000000000" pitchFamily="18" charset="-128"/>
              </a:rPr>
              <a:t>手順１で選んだまちを目指すうえで課題となることを</a:t>
            </a:r>
            <a:r>
              <a:rPr kumimoji="1" lang="en-US" altLang="ja-JP" sz="1600" dirty="0">
                <a:latin typeface="游明朝" panose="02020400000000000000" pitchFamily="18" charset="-128"/>
                <a:ea typeface="游明朝" panose="02020400000000000000" pitchFamily="18" charset="-128"/>
              </a:rPr>
              <a:t>30</a:t>
            </a:r>
            <a:r>
              <a:rPr kumimoji="1" lang="ja-JP" altLang="en-US" sz="1600" dirty="0">
                <a:latin typeface="游明朝" panose="02020400000000000000" pitchFamily="18" charset="-128"/>
                <a:ea typeface="游明朝" panose="02020400000000000000" pitchFamily="18" charset="-128"/>
              </a:rPr>
              <a:t>～</a:t>
            </a:r>
            <a:r>
              <a:rPr kumimoji="1" lang="en-US" altLang="ja-JP" sz="1600" dirty="0">
                <a:latin typeface="游明朝" panose="02020400000000000000" pitchFamily="18" charset="-128"/>
                <a:ea typeface="游明朝" panose="02020400000000000000" pitchFamily="18" charset="-128"/>
              </a:rPr>
              <a:t>40</a:t>
            </a:r>
            <a:r>
              <a:rPr kumimoji="1" lang="ja-JP" altLang="en-US" sz="1600" dirty="0">
                <a:latin typeface="游明朝" panose="02020400000000000000" pitchFamily="18" charset="-128"/>
                <a:ea typeface="游明朝" panose="02020400000000000000" pitchFamily="18" charset="-128"/>
              </a:rPr>
              <a:t>字で書きなさい。</a:t>
            </a:r>
            <a:endParaRPr kumimoji="1" lang="en-US" altLang="ja-JP" sz="1600" dirty="0">
              <a:latin typeface="游明朝" panose="02020400000000000000" pitchFamily="18" charset="-128"/>
              <a:ea typeface="游明朝" panose="02020400000000000000" pitchFamily="18" charset="-128"/>
            </a:endParaRPr>
          </a:p>
          <a:p>
            <a:pPr marL="0" indent="0">
              <a:lnSpc>
                <a:spcPct val="110000"/>
              </a:lnSpc>
              <a:buNone/>
            </a:pPr>
            <a:endParaRPr lang="en-US" altLang="ja-JP" sz="1600" dirty="0">
              <a:latin typeface="游明朝" panose="02020400000000000000" pitchFamily="18" charset="-128"/>
              <a:ea typeface="游明朝" panose="02020400000000000000" pitchFamily="18" charset="-128"/>
            </a:endParaRPr>
          </a:p>
          <a:p>
            <a:pPr marL="0" indent="0">
              <a:lnSpc>
                <a:spcPct val="110000"/>
              </a:lnSpc>
              <a:buNone/>
            </a:pPr>
            <a:r>
              <a:rPr lang="en-US" altLang="ja-JP" sz="1600" dirty="0">
                <a:latin typeface="游明朝" panose="02020400000000000000" pitchFamily="18" charset="-128"/>
                <a:ea typeface="游明朝" panose="02020400000000000000" pitchFamily="18" charset="-128"/>
              </a:rPr>
              <a:t>【</a:t>
            </a:r>
            <a:r>
              <a:rPr lang="ja-JP" altLang="en-US" sz="1600" dirty="0">
                <a:latin typeface="游明朝" panose="02020400000000000000" pitchFamily="18" charset="-128"/>
                <a:ea typeface="游明朝" panose="02020400000000000000" pitchFamily="18" charset="-128"/>
              </a:rPr>
              <a:t>手順３</a:t>
            </a:r>
            <a:r>
              <a:rPr lang="en-US" altLang="ja-JP" sz="1600" dirty="0">
                <a:latin typeface="游明朝" panose="02020400000000000000" pitchFamily="18" charset="-128"/>
                <a:ea typeface="游明朝" panose="02020400000000000000" pitchFamily="18" charset="-128"/>
              </a:rPr>
              <a:t>】</a:t>
            </a:r>
            <a:r>
              <a:rPr lang="ja-JP" altLang="en-US" sz="1600" dirty="0">
                <a:latin typeface="游明朝" panose="02020400000000000000" pitchFamily="18" charset="-128"/>
                <a:ea typeface="游明朝" panose="02020400000000000000" pitchFamily="18" charset="-128"/>
              </a:rPr>
              <a:t>手順２で書いた課題の解決策となる中学生と高齢者が力を合わせて行う活動を考え，</a:t>
            </a:r>
            <a:r>
              <a:rPr lang="en-US" altLang="ja-JP" sz="1600" dirty="0">
                <a:latin typeface="游明朝" panose="02020400000000000000" pitchFamily="18" charset="-128"/>
                <a:ea typeface="游明朝" panose="02020400000000000000" pitchFamily="18" charset="-128"/>
              </a:rPr>
              <a:t>60</a:t>
            </a:r>
            <a:r>
              <a:rPr lang="ja-JP" altLang="en-US" sz="1600" dirty="0">
                <a:latin typeface="游明朝" panose="02020400000000000000" pitchFamily="18" charset="-128"/>
                <a:ea typeface="游明朝" panose="02020400000000000000" pitchFamily="18" charset="-128"/>
              </a:rPr>
              <a:t>～</a:t>
            </a:r>
            <a:r>
              <a:rPr lang="en-US" altLang="ja-JP" sz="1600" dirty="0">
                <a:latin typeface="游明朝" panose="02020400000000000000" pitchFamily="18" charset="-128"/>
                <a:ea typeface="游明朝" panose="02020400000000000000" pitchFamily="18" charset="-128"/>
              </a:rPr>
              <a:t>70</a:t>
            </a:r>
            <a:r>
              <a:rPr lang="ja-JP" altLang="en-US" sz="1600" dirty="0">
                <a:latin typeface="游明朝" panose="02020400000000000000" pitchFamily="18" charset="-128"/>
                <a:ea typeface="游明朝" panose="02020400000000000000" pitchFamily="18" charset="-128"/>
              </a:rPr>
              <a:t>字で書きなさい。ただし，中学生と高齢者が，どのようにその活動にかかわるのかがわかるように書くこと。</a:t>
            </a:r>
            <a:endParaRPr kumimoji="1" lang="en-US" altLang="ja-JP" sz="1600" dirty="0">
              <a:latin typeface="游明朝" panose="02020400000000000000" pitchFamily="18" charset="-128"/>
              <a:ea typeface="游明朝" panose="02020400000000000000" pitchFamily="18" charset="-128"/>
            </a:endParaRPr>
          </a:p>
        </p:txBody>
      </p:sp>
      <p:sp>
        <p:nvSpPr>
          <p:cNvPr id="4" name="スライド番号プレースホルダー 3">
            <a:extLst>
              <a:ext uri="{FF2B5EF4-FFF2-40B4-BE49-F238E27FC236}">
                <a16:creationId xmlns:a16="http://schemas.microsoft.com/office/drawing/2014/main" id="{466B2FBE-EB6B-423A-8AFC-9EDAEF06B2FB}"/>
              </a:ext>
            </a:extLst>
          </p:cNvPr>
          <p:cNvSpPr>
            <a:spLocks noGrp="1"/>
          </p:cNvSpPr>
          <p:nvPr>
            <p:ph type="sldNum" sz="quarter" idx="12"/>
          </p:nvPr>
        </p:nvSpPr>
        <p:spPr/>
        <p:txBody>
          <a:bodyPr/>
          <a:lstStyle/>
          <a:p>
            <a:pPr>
              <a:defRPr/>
            </a:pPr>
            <a:fld id="{112EA146-AC33-4D4C-BECA-41104911C27E}" type="slidenum">
              <a:rPr lang="en-US" altLang="ja-JP" smtClean="0"/>
              <a:pPr>
                <a:defRPr/>
              </a:pPr>
              <a:t>13</a:t>
            </a:fld>
            <a:endParaRPr lang="en-US" altLang="ja-JP" dirty="0"/>
          </a:p>
        </p:txBody>
      </p:sp>
    </p:spTree>
    <p:extLst>
      <p:ext uri="{BB962C8B-B14F-4D97-AF65-F5344CB8AC3E}">
        <p14:creationId xmlns:p14="http://schemas.microsoft.com/office/powerpoint/2010/main" val="41381649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1E1E9AA-5498-4619-BCAF-F84B0B2813E4}"/>
              </a:ext>
            </a:extLst>
          </p:cNvPr>
          <p:cNvSpPr>
            <a:spLocks noGrp="1"/>
          </p:cNvSpPr>
          <p:nvPr>
            <p:ph type="title"/>
          </p:nvPr>
        </p:nvSpPr>
        <p:spPr>
          <a:xfrm>
            <a:off x="628650" y="365126"/>
            <a:ext cx="7886700" cy="315911"/>
          </a:xfrm>
        </p:spPr>
        <p:txBody>
          <a:bodyPr>
            <a:normAutofit fontScale="90000"/>
          </a:bodyPr>
          <a:lstStyle/>
          <a:p>
            <a:r>
              <a:rPr lang="ja-JP" altLang="en-US" sz="2400" b="1" dirty="0">
                <a:latin typeface="+mn-ea"/>
                <a:ea typeface="+mn-ea"/>
              </a:rPr>
              <a:t>次のステージ　</a:t>
            </a:r>
            <a:r>
              <a:rPr kumimoji="1" lang="ja-JP" altLang="en-US" sz="2400" b="1" dirty="0">
                <a:latin typeface="+mn-ea"/>
                <a:ea typeface="+mn-ea"/>
              </a:rPr>
              <a:t>長野県の問題例の紹介　</a:t>
            </a:r>
            <a:r>
              <a:rPr kumimoji="1" lang="en-US" altLang="ja-JP" sz="2400" b="1" dirty="0">
                <a:latin typeface="+mn-ea"/>
                <a:ea typeface="+mn-ea"/>
              </a:rPr>
              <a:t>C</a:t>
            </a:r>
            <a:r>
              <a:rPr kumimoji="1" lang="ja-JP" altLang="en-US" sz="2400" b="1" dirty="0">
                <a:latin typeface="+mn-ea"/>
                <a:ea typeface="+mn-ea"/>
              </a:rPr>
              <a:t>問題へ</a:t>
            </a:r>
          </a:p>
        </p:txBody>
      </p:sp>
      <p:sp>
        <p:nvSpPr>
          <p:cNvPr id="3" name="コンテンツ プレースホルダー 2">
            <a:extLst>
              <a:ext uri="{FF2B5EF4-FFF2-40B4-BE49-F238E27FC236}">
                <a16:creationId xmlns:a16="http://schemas.microsoft.com/office/drawing/2014/main" id="{0A690C45-AAF7-4236-B707-AC90ABB3DD56}"/>
              </a:ext>
            </a:extLst>
          </p:cNvPr>
          <p:cNvSpPr>
            <a:spLocks noGrp="1"/>
          </p:cNvSpPr>
          <p:nvPr>
            <p:ph idx="1"/>
          </p:nvPr>
        </p:nvSpPr>
        <p:spPr>
          <a:xfrm>
            <a:off x="476545" y="1253331"/>
            <a:ext cx="8280919" cy="4351338"/>
          </a:xfrm>
        </p:spPr>
        <p:txBody>
          <a:bodyPr>
            <a:noAutofit/>
          </a:bodyPr>
          <a:lstStyle/>
          <a:p>
            <a:pPr marL="0" indent="0">
              <a:buNone/>
            </a:pPr>
            <a:r>
              <a:rPr lang="ja-JP" altLang="en-US" sz="1800" b="1" dirty="0">
                <a:latin typeface="+mn-ea"/>
              </a:rPr>
              <a:t>模範解答</a:t>
            </a:r>
            <a:endParaRPr lang="en-US" altLang="ja-JP" sz="1800" b="1" dirty="0">
              <a:latin typeface="+mn-ea"/>
            </a:endParaRPr>
          </a:p>
          <a:p>
            <a:pPr marL="0" indent="0">
              <a:buNone/>
            </a:pPr>
            <a:r>
              <a:rPr lang="ja-JP" altLang="en-US" sz="1800" dirty="0">
                <a:latin typeface="游明朝" panose="02020400000000000000" pitchFamily="18" charset="-128"/>
                <a:ea typeface="游明朝" panose="02020400000000000000" pitchFamily="18" charset="-128"/>
              </a:rPr>
              <a:t>　</a:t>
            </a:r>
            <a:r>
              <a:rPr lang="en-US" altLang="ja-JP" sz="1800" dirty="0">
                <a:latin typeface="游明朝" panose="02020400000000000000" pitchFamily="18" charset="-128"/>
                <a:ea typeface="游明朝" panose="02020400000000000000" pitchFamily="18" charset="-128"/>
              </a:rPr>
              <a:t>【</a:t>
            </a:r>
            <a:r>
              <a:rPr lang="ja-JP" altLang="en-US" sz="1800" dirty="0">
                <a:latin typeface="游明朝" panose="02020400000000000000" pitchFamily="18" charset="-128"/>
                <a:ea typeface="游明朝" panose="02020400000000000000" pitchFamily="18" charset="-128"/>
              </a:rPr>
              <a:t>手順１</a:t>
            </a:r>
            <a:r>
              <a:rPr lang="en-US" altLang="ja-JP" sz="1800" dirty="0">
                <a:latin typeface="游明朝" panose="02020400000000000000" pitchFamily="18" charset="-128"/>
                <a:ea typeface="游明朝" panose="02020400000000000000" pitchFamily="18" charset="-128"/>
              </a:rPr>
              <a:t>】</a:t>
            </a:r>
            <a:r>
              <a:rPr lang="ja-JP" altLang="en-US" sz="1800" dirty="0">
                <a:latin typeface="游ゴシック" panose="020B0400000000000000" pitchFamily="50" charset="-128"/>
                <a:ea typeface="游ゴシック" panose="020B0400000000000000" pitchFamily="50" charset="-128"/>
              </a:rPr>
              <a:t>ア</a:t>
            </a:r>
            <a:endParaRPr lang="en-US" altLang="ja-JP" sz="1800" dirty="0">
              <a:latin typeface="游ゴシック" panose="020B0400000000000000" pitchFamily="50" charset="-128"/>
              <a:ea typeface="游ゴシック" panose="020B0400000000000000" pitchFamily="50" charset="-128"/>
            </a:endParaRPr>
          </a:p>
          <a:p>
            <a:pPr marL="0" indent="0">
              <a:buNone/>
            </a:pPr>
            <a:r>
              <a:rPr kumimoji="1" lang="ja-JP" altLang="en-US" sz="1800" dirty="0">
                <a:latin typeface="游明朝" panose="02020400000000000000" pitchFamily="18" charset="-128"/>
                <a:ea typeface="游明朝" panose="02020400000000000000" pitchFamily="18" charset="-128"/>
              </a:rPr>
              <a:t>　</a:t>
            </a:r>
            <a:r>
              <a:rPr kumimoji="1" lang="en-US" altLang="ja-JP" sz="1800" dirty="0">
                <a:latin typeface="游明朝" panose="02020400000000000000" pitchFamily="18" charset="-128"/>
                <a:ea typeface="游明朝" panose="02020400000000000000" pitchFamily="18" charset="-128"/>
              </a:rPr>
              <a:t>【</a:t>
            </a:r>
            <a:r>
              <a:rPr kumimoji="1" lang="ja-JP" altLang="en-US" sz="1800" dirty="0">
                <a:latin typeface="游明朝" panose="02020400000000000000" pitchFamily="18" charset="-128"/>
                <a:ea typeface="游明朝" panose="02020400000000000000" pitchFamily="18" charset="-128"/>
              </a:rPr>
              <a:t>手順２</a:t>
            </a:r>
            <a:r>
              <a:rPr kumimoji="1" lang="en-US" altLang="ja-JP" sz="1800" dirty="0">
                <a:latin typeface="游明朝" panose="02020400000000000000" pitchFamily="18" charset="-128"/>
                <a:ea typeface="游明朝" panose="02020400000000000000" pitchFamily="18" charset="-128"/>
              </a:rPr>
              <a:t>】</a:t>
            </a:r>
            <a:r>
              <a:rPr kumimoji="1" lang="ja-JP" altLang="en-US" sz="1800" dirty="0">
                <a:latin typeface="游明朝" panose="02020400000000000000" pitchFamily="18" charset="-128"/>
                <a:ea typeface="游明朝" panose="02020400000000000000" pitchFamily="18" charset="-128"/>
              </a:rPr>
              <a:t>地域の道路の交通量が多くなり，登下校の際に十分な安全が確　</a:t>
            </a:r>
            <a:endParaRPr kumimoji="1" lang="en-US" altLang="ja-JP" sz="1800" dirty="0">
              <a:latin typeface="游明朝" panose="02020400000000000000" pitchFamily="18" charset="-128"/>
              <a:ea typeface="游明朝" panose="02020400000000000000" pitchFamily="18" charset="-128"/>
            </a:endParaRPr>
          </a:p>
          <a:p>
            <a:pPr marL="0" indent="0">
              <a:buNone/>
            </a:pPr>
            <a:r>
              <a:rPr lang="ja-JP" altLang="en-US" sz="1800" dirty="0">
                <a:latin typeface="游明朝" panose="02020400000000000000" pitchFamily="18" charset="-128"/>
                <a:ea typeface="游明朝" panose="02020400000000000000" pitchFamily="18" charset="-128"/>
              </a:rPr>
              <a:t>　　　　　　</a:t>
            </a:r>
            <a:r>
              <a:rPr kumimoji="1" lang="ja-JP" altLang="en-US" sz="1800" dirty="0">
                <a:latin typeface="游明朝" panose="02020400000000000000" pitchFamily="18" charset="-128"/>
                <a:ea typeface="游明朝" panose="02020400000000000000" pitchFamily="18" charset="-128"/>
              </a:rPr>
              <a:t>保できなくなること。</a:t>
            </a:r>
            <a:endParaRPr kumimoji="1" lang="en-US" altLang="ja-JP" sz="1800" dirty="0">
              <a:latin typeface="游明朝" panose="02020400000000000000" pitchFamily="18" charset="-128"/>
              <a:ea typeface="游明朝" panose="02020400000000000000" pitchFamily="18" charset="-128"/>
            </a:endParaRPr>
          </a:p>
          <a:p>
            <a:pPr marL="0" indent="0">
              <a:buNone/>
            </a:pPr>
            <a:r>
              <a:rPr lang="ja-JP" altLang="en-US" sz="1800" dirty="0">
                <a:latin typeface="游明朝" panose="02020400000000000000" pitchFamily="18" charset="-128"/>
                <a:ea typeface="游明朝" panose="02020400000000000000" pitchFamily="18" charset="-128"/>
              </a:rPr>
              <a:t>　</a:t>
            </a:r>
            <a:r>
              <a:rPr lang="en-US" altLang="ja-JP" sz="1800" dirty="0">
                <a:latin typeface="游明朝" panose="02020400000000000000" pitchFamily="18" charset="-128"/>
                <a:ea typeface="游明朝" panose="02020400000000000000" pitchFamily="18" charset="-128"/>
              </a:rPr>
              <a:t>【</a:t>
            </a:r>
            <a:r>
              <a:rPr lang="ja-JP" altLang="en-US" sz="1800" dirty="0">
                <a:latin typeface="游明朝" panose="02020400000000000000" pitchFamily="18" charset="-128"/>
                <a:ea typeface="游明朝" panose="02020400000000000000" pitchFamily="18" charset="-128"/>
              </a:rPr>
              <a:t>手順３</a:t>
            </a:r>
            <a:r>
              <a:rPr lang="en-US" altLang="ja-JP" sz="1800" dirty="0">
                <a:latin typeface="游明朝" panose="02020400000000000000" pitchFamily="18" charset="-128"/>
                <a:ea typeface="游明朝" panose="02020400000000000000" pitchFamily="18" charset="-128"/>
              </a:rPr>
              <a:t>】</a:t>
            </a:r>
            <a:r>
              <a:rPr lang="ja-JP" altLang="en-US" sz="1800" dirty="0">
                <a:latin typeface="游明朝" panose="02020400000000000000" pitchFamily="18" charset="-128"/>
                <a:ea typeface="游明朝" panose="02020400000000000000" pitchFamily="18" charset="-128"/>
              </a:rPr>
              <a:t>中学生は，小学生と一緒に通学路を歩いて，危険な場所や安全</a:t>
            </a:r>
            <a:endParaRPr lang="en-US" altLang="ja-JP" sz="1800" dirty="0">
              <a:latin typeface="游明朝" panose="02020400000000000000" pitchFamily="18" charset="-128"/>
              <a:ea typeface="游明朝" panose="02020400000000000000" pitchFamily="18" charset="-128"/>
            </a:endParaRPr>
          </a:p>
          <a:p>
            <a:pPr marL="0" indent="0">
              <a:buNone/>
            </a:pPr>
            <a:r>
              <a:rPr lang="ja-JP" altLang="en-US" sz="1800" dirty="0">
                <a:latin typeface="游明朝" panose="02020400000000000000" pitchFamily="18" charset="-128"/>
                <a:ea typeface="游明朝" panose="02020400000000000000" pitchFamily="18" charset="-128"/>
              </a:rPr>
              <a:t>　　　　　　な歩き方を教える。特に事故の多い場所には，高齢者が登下校</a:t>
            </a:r>
            <a:endParaRPr lang="en-US" altLang="ja-JP" sz="1800" dirty="0">
              <a:latin typeface="游明朝" panose="02020400000000000000" pitchFamily="18" charset="-128"/>
              <a:ea typeface="游明朝" panose="02020400000000000000" pitchFamily="18" charset="-128"/>
            </a:endParaRPr>
          </a:p>
          <a:p>
            <a:pPr marL="0" indent="0">
              <a:buNone/>
            </a:pPr>
            <a:r>
              <a:rPr lang="ja-JP" altLang="en-US" sz="1800" dirty="0">
                <a:latin typeface="游明朝" panose="02020400000000000000" pitchFamily="18" charset="-128"/>
                <a:ea typeface="游明朝" panose="02020400000000000000" pitchFamily="18" charset="-128"/>
              </a:rPr>
              <a:t>　　　　　　時に立ち，安全を見守る。</a:t>
            </a:r>
            <a:endParaRPr lang="en-US" altLang="ja-JP" sz="1800" dirty="0">
              <a:latin typeface="游明朝" panose="02020400000000000000" pitchFamily="18" charset="-128"/>
              <a:ea typeface="游明朝" panose="02020400000000000000" pitchFamily="18" charset="-128"/>
            </a:endParaRPr>
          </a:p>
          <a:p>
            <a:pPr marL="0" indent="0">
              <a:buNone/>
            </a:pPr>
            <a:endParaRPr kumimoji="1" lang="en-US" altLang="ja-JP" sz="1800" dirty="0">
              <a:latin typeface="游明朝" panose="02020400000000000000" pitchFamily="18" charset="-128"/>
              <a:ea typeface="游明朝" panose="02020400000000000000" pitchFamily="18" charset="-128"/>
            </a:endParaRPr>
          </a:p>
          <a:p>
            <a:pPr marL="0" indent="0">
              <a:buNone/>
            </a:pPr>
            <a:r>
              <a:rPr lang="ja-JP" altLang="en-US" sz="1800" dirty="0">
                <a:latin typeface="游明朝" panose="02020400000000000000" pitchFamily="18" charset="-128"/>
                <a:ea typeface="游明朝" panose="02020400000000000000" pitchFamily="18" charset="-128"/>
              </a:rPr>
              <a:t>　</a:t>
            </a:r>
            <a:r>
              <a:rPr lang="en-US" altLang="ja-JP" sz="1800" dirty="0">
                <a:latin typeface="游明朝" panose="02020400000000000000" pitchFamily="18" charset="-128"/>
                <a:ea typeface="游明朝" panose="02020400000000000000" pitchFamily="18" charset="-128"/>
              </a:rPr>
              <a:t>【</a:t>
            </a:r>
            <a:r>
              <a:rPr lang="ja-JP" altLang="en-US" sz="1800" dirty="0">
                <a:latin typeface="游明朝" panose="02020400000000000000" pitchFamily="18" charset="-128"/>
                <a:ea typeface="游明朝" panose="02020400000000000000" pitchFamily="18" charset="-128"/>
              </a:rPr>
              <a:t>手順１</a:t>
            </a:r>
            <a:r>
              <a:rPr lang="en-US" altLang="ja-JP" sz="1800" dirty="0">
                <a:latin typeface="游明朝" panose="02020400000000000000" pitchFamily="18" charset="-128"/>
                <a:ea typeface="游明朝" panose="02020400000000000000" pitchFamily="18" charset="-128"/>
              </a:rPr>
              <a:t>】</a:t>
            </a:r>
            <a:r>
              <a:rPr lang="ja-JP" altLang="en-US" sz="1800" dirty="0">
                <a:latin typeface="游ゴシック" panose="020B0400000000000000" pitchFamily="50" charset="-128"/>
                <a:ea typeface="游ゴシック" panose="020B0400000000000000" pitchFamily="50" charset="-128"/>
              </a:rPr>
              <a:t>イ</a:t>
            </a:r>
            <a:endParaRPr lang="en-US" altLang="ja-JP" sz="1800" dirty="0">
              <a:latin typeface="游ゴシック" panose="020B0400000000000000" pitchFamily="50" charset="-128"/>
              <a:ea typeface="游ゴシック" panose="020B0400000000000000" pitchFamily="50" charset="-128"/>
            </a:endParaRPr>
          </a:p>
          <a:p>
            <a:pPr marL="0" indent="0">
              <a:buNone/>
            </a:pPr>
            <a:r>
              <a:rPr kumimoji="1" lang="ja-JP" altLang="en-US" sz="1800" dirty="0">
                <a:latin typeface="游明朝" panose="02020400000000000000" pitchFamily="18" charset="-128"/>
                <a:ea typeface="游明朝" panose="02020400000000000000" pitchFamily="18" charset="-128"/>
              </a:rPr>
              <a:t>　</a:t>
            </a:r>
            <a:r>
              <a:rPr kumimoji="1" lang="en-US" altLang="ja-JP" sz="1800" dirty="0">
                <a:latin typeface="游明朝" panose="02020400000000000000" pitchFamily="18" charset="-128"/>
                <a:ea typeface="游明朝" panose="02020400000000000000" pitchFamily="18" charset="-128"/>
              </a:rPr>
              <a:t>【</a:t>
            </a:r>
            <a:r>
              <a:rPr kumimoji="1" lang="ja-JP" altLang="en-US" sz="1800" dirty="0">
                <a:latin typeface="游明朝" panose="02020400000000000000" pitchFamily="18" charset="-128"/>
                <a:ea typeface="游明朝" panose="02020400000000000000" pitchFamily="18" charset="-128"/>
              </a:rPr>
              <a:t>手順２</a:t>
            </a:r>
            <a:r>
              <a:rPr kumimoji="1" lang="en-US" altLang="ja-JP" sz="1800" dirty="0">
                <a:latin typeface="游明朝" panose="02020400000000000000" pitchFamily="18" charset="-128"/>
                <a:ea typeface="游明朝" panose="02020400000000000000" pitchFamily="18" charset="-128"/>
              </a:rPr>
              <a:t>】</a:t>
            </a:r>
            <a:r>
              <a:rPr kumimoji="1" lang="ja-JP" altLang="en-US" sz="1800" dirty="0">
                <a:latin typeface="游明朝" panose="02020400000000000000" pitchFamily="18" charset="-128"/>
                <a:ea typeface="游明朝" panose="02020400000000000000" pitchFamily="18" charset="-128"/>
              </a:rPr>
              <a:t>地域の子供が少なくなり，地域の伝統的な子供の行事が行われ</a:t>
            </a:r>
            <a:endParaRPr kumimoji="1" lang="en-US" altLang="ja-JP" sz="1800" dirty="0">
              <a:latin typeface="游明朝" panose="02020400000000000000" pitchFamily="18" charset="-128"/>
              <a:ea typeface="游明朝" panose="02020400000000000000" pitchFamily="18" charset="-128"/>
            </a:endParaRPr>
          </a:p>
          <a:p>
            <a:pPr marL="0" indent="0">
              <a:buNone/>
            </a:pPr>
            <a:r>
              <a:rPr lang="ja-JP" altLang="en-US" sz="1800" dirty="0">
                <a:latin typeface="游明朝" panose="02020400000000000000" pitchFamily="18" charset="-128"/>
                <a:ea typeface="游明朝" panose="02020400000000000000" pitchFamily="18" charset="-128"/>
              </a:rPr>
              <a:t>　　　　　　</a:t>
            </a:r>
            <a:r>
              <a:rPr kumimoji="1" lang="ja-JP" altLang="en-US" sz="1800" dirty="0">
                <a:latin typeface="游明朝" panose="02020400000000000000" pitchFamily="18" charset="-128"/>
                <a:ea typeface="游明朝" panose="02020400000000000000" pitchFamily="18" charset="-128"/>
              </a:rPr>
              <a:t>なくなっていること。</a:t>
            </a:r>
            <a:endParaRPr kumimoji="1" lang="en-US" altLang="ja-JP" sz="1800" dirty="0">
              <a:latin typeface="游明朝" panose="02020400000000000000" pitchFamily="18" charset="-128"/>
              <a:ea typeface="游明朝" panose="02020400000000000000" pitchFamily="18" charset="-128"/>
            </a:endParaRPr>
          </a:p>
          <a:p>
            <a:pPr marL="0" indent="0">
              <a:buNone/>
            </a:pPr>
            <a:r>
              <a:rPr lang="ja-JP" altLang="en-US" sz="1800" dirty="0">
                <a:latin typeface="游明朝" panose="02020400000000000000" pitchFamily="18" charset="-128"/>
                <a:ea typeface="游明朝" panose="02020400000000000000" pitchFamily="18" charset="-128"/>
              </a:rPr>
              <a:t>　</a:t>
            </a:r>
            <a:r>
              <a:rPr lang="en-US" altLang="ja-JP" sz="1800" dirty="0">
                <a:latin typeface="游明朝" panose="02020400000000000000" pitchFamily="18" charset="-128"/>
                <a:ea typeface="游明朝" panose="02020400000000000000" pitchFamily="18" charset="-128"/>
              </a:rPr>
              <a:t>【</a:t>
            </a:r>
            <a:r>
              <a:rPr lang="ja-JP" altLang="en-US" sz="1800" dirty="0">
                <a:latin typeface="游明朝" panose="02020400000000000000" pitchFamily="18" charset="-128"/>
                <a:ea typeface="游明朝" panose="02020400000000000000" pitchFamily="18" charset="-128"/>
              </a:rPr>
              <a:t>手順３</a:t>
            </a:r>
            <a:r>
              <a:rPr lang="en-US" altLang="ja-JP" sz="1800" dirty="0">
                <a:latin typeface="游明朝" panose="02020400000000000000" pitchFamily="18" charset="-128"/>
                <a:ea typeface="游明朝" panose="02020400000000000000" pitchFamily="18" charset="-128"/>
              </a:rPr>
              <a:t>】</a:t>
            </a:r>
            <a:r>
              <a:rPr lang="ja-JP" altLang="en-US" sz="1800" dirty="0">
                <a:latin typeface="游明朝" panose="02020400000000000000" pitchFamily="18" charset="-128"/>
                <a:ea typeface="游明朝" panose="02020400000000000000" pitchFamily="18" charset="-128"/>
              </a:rPr>
              <a:t>中学生は，地域の高齢者から，行われなくなっている行事の由　　　</a:t>
            </a:r>
            <a:endParaRPr lang="en-US" altLang="ja-JP" sz="1800" dirty="0">
              <a:latin typeface="游明朝" panose="02020400000000000000" pitchFamily="18" charset="-128"/>
              <a:ea typeface="游明朝" panose="02020400000000000000" pitchFamily="18" charset="-128"/>
            </a:endParaRPr>
          </a:p>
          <a:p>
            <a:pPr marL="0" indent="0">
              <a:buNone/>
            </a:pPr>
            <a:r>
              <a:rPr lang="ja-JP" altLang="en-US" sz="1800" dirty="0">
                <a:latin typeface="游明朝" panose="02020400000000000000" pitchFamily="18" charset="-128"/>
                <a:ea typeface="游明朝" panose="02020400000000000000" pitchFamily="18" charset="-128"/>
              </a:rPr>
              <a:t>　　　　　　来や方法を教わり，小学生や高校生と共に地域の人たちと行事</a:t>
            </a:r>
            <a:endParaRPr lang="en-US" altLang="ja-JP" sz="1800" dirty="0">
              <a:latin typeface="游明朝" panose="02020400000000000000" pitchFamily="18" charset="-128"/>
              <a:ea typeface="游明朝" panose="02020400000000000000" pitchFamily="18" charset="-128"/>
            </a:endParaRPr>
          </a:p>
          <a:p>
            <a:pPr marL="0" indent="0">
              <a:buNone/>
            </a:pPr>
            <a:r>
              <a:rPr lang="ja-JP" altLang="en-US" sz="1800" dirty="0">
                <a:latin typeface="游明朝" panose="02020400000000000000" pitchFamily="18" charset="-128"/>
                <a:ea typeface="游明朝" panose="02020400000000000000" pitchFamily="18" charset="-128"/>
              </a:rPr>
              <a:t>　　　　　　を復活させる。</a:t>
            </a:r>
            <a:endParaRPr kumimoji="1" lang="en-US" altLang="ja-JP" sz="1800" dirty="0">
              <a:latin typeface="游明朝" panose="02020400000000000000" pitchFamily="18" charset="-128"/>
              <a:ea typeface="游明朝" panose="02020400000000000000" pitchFamily="18" charset="-128"/>
            </a:endParaRPr>
          </a:p>
        </p:txBody>
      </p:sp>
      <p:sp>
        <p:nvSpPr>
          <p:cNvPr id="4" name="スライド番号プレースホルダー 3">
            <a:extLst>
              <a:ext uri="{FF2B5EF4-FFF2-40B4-BE49-F238E27FC236}">
                <a16:creationId xmlns:a16="http://schemas.microsoft.com/office/drawing/2014/main" id="{466B2FBE-EB6B-423A-8AFC-9EDAEF06B2FB}"/>
              </a:ext>
            </a:extLst>
          </p:cNvPr>
          <p:cNvSpPr>
            <a:spLocks noGrp="1"/>
          </p:cNvSpPr>
          <p:nvPr>
            <p:ph type="sldNum" sz="quarter" idx="12"/>
          </p:nvPr>
        </p:nvSpPr>
        <p:spPr/>
        <p:txBody>
          <a:bodyPr/>
          <a:lstStyle/>
          <a:p>
            <a:pPr>
              <a:defRPr/>
            </a:pPr>
            <a:fld id="{112EA146-AC33-4D4C-BECA-41104911C27E}" type="slidenum">
              <a:rPr lang="en-US" altLang="ja-JP" smtClean="0"/>
              <a:pPr>
                <a:defRPr/>
              </a:pPr>
              <a:t>14</a:t>
            </a:fld>
            <a:endParaRPr lang="en-US" altLang="ja-JP" dirty="0"/>
          </a:p>
        </p:txBody>
      </p:sp>
    </p:spTree>
    <p:extLst>
      <p:ext uri="{BB962C8B-B14F-4D97-AF65-F5344CB8AC3E}">
        <p14:creationId xmlns:p14="http://schemas.microsoft.com/office/powerpoint/2010/main" val="25364154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1E1E9AA-5498-4619-BCAF-F84B0B2813E4}"/>
              </a:ext>
            </a:extLst>
          </p:cNvPr>
          <p:cNvSpPr>
            <a:spLocks noGrp="1"/>
          </p:cNvSpPr>
          <p:nvPr>
            <p:ph type="title"/>
          </p:nvPr>
        </p:nvSpPr>
        <p:spPr>
          <a:xfrm>
            <a:off x="437101" y="228600"/>
            <a:ext cx="7330254" cy="641398"/>
          </a:xfrm>
        </p:spPr>
        <p:txBody>
          <a:bodyPr>
            <a:noAutofit/>
          </a:bodyPr>
          <a:lstStyle/>
          <a:p>
            <a:r>
              <a:rPr lang="ja-JP" altLang="en-US" sz="2400" b="1" dirty="0">
                <a:latin typeface="+mn-ea"/>
                <a:ea typeface="+mn-ea"/>
              </a:rPr>
              <a:t>次のステージへ　</a:t>
            </a:r>
            <a:r>
              <a:rPr kumimoji="1" lang="ja-JP" altLang="en-US" sz="2400" b="1" dirty="0">
                <a:latin typeface="+mn-ea"/>
                <a:ea typeface="+mn-ea"/>
              </a:rPr>
              <a:t>長野県の問題例の紹介　</a:t>
            </a:r>
            <a:r>
              <a:rPr kumimoji="1" lang="en-US" altLang="ja-JP" sz="2400" b="1" dirty="0">
                <a:latin typeface="+mn-ea"/>
                <a:ea typeface="+mn-ea"/>
              </a:rPr>
              <a:t>C</a:t>
            </a:r>
            <a:r>
              <a:rPr kumimoji="1" lang="ja-JP" altLang="en-US" sz="2400" b="1" dirty="0">
                <a:latin typeface="+mn-ea"/>
                <a:ea typeface="+mn-ea"/>
              </a:rPr>
              <a:t>問題へ</a:t>
            </a:r>
          </a:p>
        </p:txBody>
      </p:sp>
      <p:sp>
        <p:nvSpPr>
          <p:cNvPr id="3" name="コンテンツ プレースホルダー 2">
            <a:extLst>
              <a:ext uri="{FF2B5EF4-FFF2-40B4-BE49-F238E27FC236}">
                <a16:creationId xmlns:a16="http://schemas.microsoft.com/office/drawing/2014/main" id="{0A690C45-AAF7-4236-B707-AC90ABB3DD56}"/>
              </a:ext>
            </a:extLst>
          </p:cNvPr>
          <p:cNvSpPr>
            <a:spLocks noGrp="1"/>
          </p:cNvSpPr>
          <p:nvPr>
            <p:ph idx="1"/>
          </p:nvPr>
        </p:nvSpPr>
        <p:spPr>
          <a:xfrm>
            <a:off x="522001" y="1070214"/>
            <a:ext cx="8099998" cy="5085920"/>
          </a:xfrm>
        </p:spPr>
        <p:txBody>
          <a:bodyPr>
            <a:noAutofit/>
          </a:bodyPr>
          <a:lstStyle/>
          <a:p>
            <a:pPr marL="0" indent="0">
              <a:lnSpc>
                <a:spcPct val="120000"/>
              </a:lnSpc>
              <a:buNone/>
            </a:pPr>
            <a:r>
              <a:rPr lang="ja-JP" altLang="en-US" sz="1800" b="1" dirty="0">
                <a:latin typeface="+mn-ea"/>
              </a:rPr>
              <a:t>長野県教育委員会の報告</a:t>
            </a:r>
            <a:endParaRPr lang="en-US" altLang="ja-JP" sz="1800" b="1" dirty="0">
              <a:latin typeface="+mn-ea"/>
            </a:endParaRPr>
          </a:p>
          <a:p>
            <a:pPr marL="0" indent="0">
              <a:lnSpc>
                <a:spcPct val="120000"/>
              </a:lnSpc>
              <a:buNone/>
            </a:pPr>
            <a:r>
              <a:rPr lang="en-US" altLang="ja-JP" sz="1600" b="1" dirty="0">
                <a:latin typeface="+mn-ea"/>
              </a:rPr>
              <a:t>【</a:t>
            </a:r>
            <a:r>
              <a:rPr lang="ja-JP" altLang="en-US" sz="1600" b="1" dirty="0">
                <a:latin typeface="+mn-ea"/>
              </a:rPr>
              <a:t>取組</a:t>
            </a:r>
            <a:r>
              <a:rPr lang="en-US" altLang="ja-JP" sz="1600" b="1" dirty="0">
                <a:latin typeface="+mn-ea"/>
              </a:rPr>
              <a:t>】</a:t>
            </a:r>
            <a:r>
              <a:rPr lang="ja-JP" altLang="en-US" sz="1600" dirty="0">
                <a:latin typeface="+mn-ea"/>
              </a:rPr>
              <a:t>自らの考えを明確にして記述させることで，広範な思考力・判断力・表現力をみる問題として出題した。</a:t>
            </a:r>
            <a:endParaRPr lang="en-US" altLang="ja-JP" sz="1600" dirty="0">
              <a:latin typeface="+mn-ea"/>
            </a:endParaRPr>
          </a:p>
          <a:p>
            <a:pPr marL="0" indent="0">
              <a:lnSpc>
                <a:spcPct val="120000"/>
              </a:lnSpc>
              <a:buNone/>
            </a:pPr>
            <a:r>
              <a:rPr lang="en-US" altLang="ja-JP" sz="1600" b="1" dirty="0">
                <a:latin typeface="+mn-ea"/>
              </a:rPr>
              <a:t>【</a:t>
            </a:r>
            <a:r>
              <a:rPr lang="ja-JP" altLang="en-US" sz="1600" b="1" dirty="0">
                <a:latin typeface="+mn-ea"/>
              </a:rPr>
              <a:t>考察</a:t>
            </a:r>
            <a:r>
              <a:rPr lang="en-US" altLang="ja-JP" sz="1600" b="1" dirty="0">
                <a:latin typeface="+mn-ea"/>
              </a:rPr>
              <a:t>】</a:t>
            </a:r>
            <a:r>
              <a:rPr lang="ja-JP" altLang="en-US" sz="1600" dirty="0">
                <a:latin typeface="+mn-ea"/>
              </a:rPr>
              <a:t>約</a:t>
            </a:r>
            <a:r>
              <a:rPr lang="en-US" altLang="ja-JP" sz="1600" dirty="0">
                <a:latin typeface="+mn-ea"/>
              </a:rPr>
              <a:t>64</a:t>
            </a:r>
            <a:r>
              <a:rPr lang="ja-JP" altLang="en-US" sz="1600" dirty="0">
                <a:latin typeface="+mn-ea"/>
              </a:rPr>
              <a:t>％が正答。授業で，社会にみられる課題を社会科の見方や考え方で捉え直す力の育成につながる学習が行われていると推測。無答は</a:t>
            </a:r>
            <a:r>
              <a:rPr lang="en-US" altLang="ja-JP" sz="1600" dirty="0">
                <a:latin typeface="+mn-ea"/>
              </a:rPr>
              <a:t>4.4</a:t>
            </a:r>
            <a:r>
              <a:rPr lang="ja-JP" altLang="en-US" sz="1600" dirty="0">
                <a:latin typeface="+mn-ea"/>
              </a:rPr>
              <a:t>％（前年比</a:t>
            </a:r>
            <a:r>
              <a:rPr lang="en-US" altLang="ja-JP" sz="1600" dirty="0">
                <a:latin typeface="+mn-ea"/>
              </a:rPr>
              <a:t>3.9</a:t>
            </a:r>
            <a:r>
              <a:rPr lang="ja-JP" altLang="en-US" sz="1600" dirty="0">
                <a:latin typeface="+mn-ea"/>
              </a:rPr>
              <a:t>％減）</a:t>
            </a:r>
            <a:endParaRPr lang="en-US" altLang="ja-JP" sz="1600" dirty="0">
              <a:latin typeface="+mn-ea"/>
            </a:endParaRPr>
          </a:p>
          <a:p>
            <a:pPr marL="0" indent="0">
              <a:lnSpc>
                <a:spcPct val="120000"/>
              </a:lnSpc>
              <a:buNone/>
            </a:pPr>
            <a:r>
              <a:rPr lang="en-US" altLang="ja-JP" sz="1600" b="1" dirty="0">
                <a:latin typeface="+mn-ea"/>
              </a:rPr>
              <a:t>【</a:t>
            </a:r>
            <a:r>
              <a:rPr lang="ja-JP" altLang="en-US" sz="1600" b="1" dirty="0">
                <a:latin typeface="+mn-ea"/>
              </a:rPr>
              <a:t>成果</a:t>
            </a:r>
            <a:r>
              <a:rPr lang="en-US" altLang="ja-JP" sz="1600" b="1" dirty="0">
                <a:latin typeface="+mn-ea"/>
              </a:rPr>
              <a:t>】</a:t>
            </a:r>
          </a:p>
          <a:p>
            <a:pPr marL="0" indent="0">
              <a:lnSpc>
                <a:spcPct val="120000"/>
              </a:lnSpc>
              <a:buNone/>
            </a:pPr>
            <a:r>
              <a:rPr lang="ja-JP" altLang="en-US" sz="1600" dirty="0">
                <a:latin typeface="+mn-ea"/>
              </a:rPr>
              <a:t>・知識・技能だけを見る問題から，活用能力を問う内容が多く盛り込まれる　</a:t>
            </a:r>
            <a:endParaRPr lang="en-US" altLang="ja-JP" sz="1600" dirty="0">
              <a:latin typeface="+mn-ea"/>
            </a:endParaRPr>
          </a:p>
          <a:p>
            <a:pPr marL="0" indent="0">
              <a:lnSpc>
                <a:spcPct val="120000"/>
              </a:lnSpc>
              <a:buNone/>
            </a:pPr>
            <a:r>
              <a:rPr lang="ja-JP" altLang="en-US" sz="1600" dirty="0">
                <a:latin typeface="+mn-ea"/>
              </a:rPr>
              <a:t>　傾向にあり，今後も継続してほしい。</a:t>
            </a:r>
            <a:endParaRPr lang="en-US" altLang="ja-JP" sz="1600" dirty="0">
              <a:latin typeface="+mn-ea"/>
            </a:endParaRPr>
          </a:p>
          <a:p>
            <a:pPr marL="0" indent="0">
              <a:lnSpc>
                <a:spcPct val="120000"/>
              </a:lnSpc>
              <a:buNone/>
            </a:pPr>
            <a:r>
              <a:rPr lang="ja-JP" altLang="en-US" sz="1600" dirty="0">
                <a:latin typeface="+mn-ea"/>
              </a:rPr>
              <a:t>・生活に密着した文脈の下で，実生活と関連付けられた出題で，身近に感じられる点が良い。</a:t>
            </a:r>
            <a:endParaRPr lang="en-US" altLang="ja-JP" sz="1600" dirty="0">
              <a:latin typeface="+mn-ea"/>
            </a:endParaRPr>
          </a:p>
          <a:p>
            <a:pPr marL="0" indent="0">
              <a:lnSpc>
                <a:spcPct val="120000"/>
              </a:lnSpc>
              <a:buNone/>
            </a:pPr>
            <a:r>
              <a:rPr lang="en-US" altLang="ja-JP" sz="1600" b="1" dirty="0">
                <a:latin typeface="+mn-ea"/>
              </a:rPr>
              <a:t>【</a:t>
            </a:r>
            <a:r>
              <a:rPr lang="ja-JP" altLang="en-US" sz="1600" b="1" dirty="0">
                <a:latin typeface="+mn-ea"/>
              </a:rPr>
              <a:t>今後の対応</a:t>
            </a:r>
            <a:r>
              <a:rPr lang="en-US" altLang="ja-JP" sz="1600" b="1" dirty="0">
                <a:latin typeface="+mn-ea"/>
              </a:rPr>
              <a:t>】</a:t>
            </a:r>
          </a:p>
          <a:p>
            <a:pPr marL="0" indent="0">
              <a:lnSpc>
                <a:spcPct val="120000"/>
              </a:lnSpc>
              <a:buNone/>
            </a:pPr>
            <a:r>
              <a:rPr lang="ja-JP" altLang="en-US" sz="1600" b="1" dirty="0">
                <a:latin typeface="+mn-ea"/>
              </a:rPr>
              <a:t>　新学習指導要領を意識して，知識・技能とともに</a:t>
            </a:r>
            <a:r>
              <a:rPr lang="ja-JP" altLang="en-US" sz="1600" b="1" dirty="0">
                <a:solidFill>
                  <a:srgbClr val="FF0066"/>
                </a:solidFill>
                <a:latin typeface="+mn-ea"/>
              </a:rPr>
              <a:t>思考力・判断力・表現力の学力が総合的にみられる問題となるよう，引き続き工夫する。</a:t>
            </a:r>
            <a:endParaRPr lang="en-US" altLang="ja-JP" sz="1600" b="1" dirty="0">
              <a:solidFill>
                <a:srgbClr val="FF0066"/>
              </a:solidFill>
              <a:latin typeface="+mn-ea"/>
            </a:endParaRPr>
          </a:p>
          <a:p>
            <a:pPr marL="0" indent="0">
              <a:lnSpc>
                <a:spcPct val="120000"/>
              </a:lnSpc>
              <a:buNone/>
            </a:pPr>
            <a:endParaRPr lang="en-US" altLang="ja-JP" sz="1600" b="1" dirty="0">
              <a:latin typeface="+mn-ea"/>
            </a:endParaRPr>
          </a:p>
          <a:p>
            <a:pPr marL="0" indent="0">
              <a:lnSpc>
                <a:spcPct val="120000"/>
              </a:lnSpc>
              <a:buNone/>
            </a:pPr>
            <a:r>
              <a:rPr lang="ja-JP" altLang="en-US" sz="1600" b="1" dirty="0">
                <a:latin typeface="+mn-ea"/>
                <a:ea typeface="游明朝" panose="02020400000000000000" pitchFamily="18" charset="-128"/>
              </a:rPr>
              <a:t>　</a:t>
            </a:r>
            <a:endParaRPr kumimoji="1" lang="en-US" altLang="ja-JP" sz="1600" dirty="0">
              <a:latin typeface="游明朝" panose="02020400000000000000" pitchFamily="18" charset="-128"/>
              <a:ea typeface="游明朝" panose="02020400000000000000" pitchFamily="18" charset="-128"/>
            </a:endParaRPr>
          </a:p>
        </p:txBody>
      </p:sp>
      <p:sp>
        <p:nvSpPr>
          <p:cNvPr id="4" name="スライド番号プレースホルダー 3">
            <a:extLst>
              <a:ext uri="{FF2B5EF4-FFF2-40B4-BE49-F238E27FC236}">
                <a16:creationId xmlns:a16="http://schemas.microsoft.com/office/drawing/2014/main" id="{466B2FBE-EB6B-423A-8AFC-9EDAEF06B2FB}"/>
              </a:ext>
            </a:extLst>
          </p:cNvPr>
          <p:cNvSpPr>
            <a:spLocks noGrp="1"/>
          </p:cNvSpPr>
          <p:nvPr>
            <p:ph type="sldNum" sz="quarter" idx="12"/>
          </p:nvPr>
        </p:nvSpPr>
        <p:spPr/>
        <p:txBody>
          <a:bodyPr/>
          <a:lstStyle/>
          <a:p>
            <a:pPr>
              <a:defRPr/>
            </a:pPr>
            <a:fld id="{112EA146-AC33-4D4C-BECA-41104911C27E}" type="slidenum">
              <a:rPr lang="en-US" altLang="ja-JP" smtClean="0"/>
              <a:pPr>
                <a:defRPr/>
              </a:pPr>
              <a:t>15</a:t>
            </a:fld>
            <a:endParaRPr lang="en-US" altLang="ja-JP" dirty="0"/>
          </a:p>
        </p:txBody>
      </p:sp>
    </p:spTree>
    <p:extLst>
      <p:ext uri="{BB962C8B-B14F-4D97-AF65-F5344CB8AC3E}">
        <p14:creationId xmlns:p14="http://schemas.microsoft.com/office/powerpoint/2010/main" val="31708096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3A57BA3-791E-4EB3-BF21-6E4170DCE25B}"/>
              </a:ext>
            </a:extLst>
          </p:cNvPr>
          <p:cNvSpPr>
            <a:spLocks noGrp="1"/>
          </p:cNvSpPr>
          <p:nvPr>
            <p:ph type="title"/>
          </p:nvPr>
        </p:nvSpPr>
        <p:spPr>
          <a:xfrm>
            <a:off x="437101" y="228600"/>
            <a:ext cx="984549" cy="641398"/>
          </a:xfrm>
        </p:spPr>
        <p:txBody>
          <a:bodyPr>
            <a:normAutofit fontScale="90000"/>
          </a:bodyPr>
          <a:lstStyle/>
          <a:p>
            <a:r>
              <a:rPr kumimoji="1" lang="ja-JP" altLang="en-US" b="1" dirty="0">
                <a:latin typeface="游明朝 Demibold" panose="02020600000000000000" pitchFamily="18" charset="-128"/>
                <a:ea typeface="游明朝 Demibold" panose="02020600000000000000" pitchFamily="18" charset="-128"/>
              </a:rPr>
              <a:t>目次</a:t>
            </a:r>
          </a:p>
        </p:txBody>
      </p:sp>
      <p:sp>
        <p:nvSpPr>
          <p:cNvPr id="4" name="スライド番号プレースホルダー 3">
            <a:extLst>
              <a:ext uri="{FF2B5EF4-FFF2-40B4-BE49-F238E27FC236}">
                <a16:creationId xmlns:a16="http://schemas.microsoft.com/office/drawing/2014/main" id="{E73842BE-3CDD-44DD-9BA9-B98CD50056DD}"/>
              </a:ext>
            </a:extLst>
          </p:cNvPr>
          <p:cNvSpPr>
            <a:spLocks noGrp="1"/>
          </p:cNvSpPr>
          <p:nvPr>
            <p:ph type="sldNum" sz="quarter" idx="12"/>
          </p:nvPr>
        </p:nvSpPr>
        <p:spPr/>
        <p:txBody>
          <a:bodyPr/>
          <a:lstStyle/>
          <a:p>
            <a:pPr>
              <a:defRPr/>
            </a:pPr>
            <a:fld id="{112EA146-AC33-4D4C-BECA-41104911C27E}" type="slidenum">
              <a:rPr lang="en-US" altLang="ja-JP" smtClean="0"/>
              <a:pPr>
                <a:defRPr/>
              </a:pPr>
              <a:t>16</a:t>
            </a:fld>
            <a:endParaRPr lang="en-US" altLang="ja-JP" dirty="0"/>
          </a:p>
        </p:txBody>
      </p:sp>
      <p:sp>
        <p:nvSpPr>
          <p:cNvPr id="7" name="四角形: 角を丸くする 6">
            <a:extLst>
              <a:ext uri="{FF2B5EF4-FFF2-40B4-BE49-F238E27FC236}">
                <a16:creationId xmlns:a16="http://schemas.microsoft.com/office/drawing/2014/main" id="{6A729B10-5636-46A5-AC9C-9EEBB595B2E8}"/>
              </a:ext>
            </a:extLst>
          </p:cNvPr>
          <p:cNvSpPr/>
          <p:nvPr/>
        </p:nvSpPr>
        <p:spPr>
          <a:xfrm>
            <a:off x="566555" y="1493785"/>
            <a:ext cx="422245" cy="810090"/>
          </a:xfrm>
          <a:prstGeom prst="roundRect">
            <a:avLst>
              <a:gd name="adj" fmla="val 0"/>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kumimoji="1" lang="ja-JP" altLang="en-US" sz="2400" b="1" dirty="0">
                <a:solidFill>
                  <a:schemeClr val="tx1"/>
                </a:solidFill>
              </a:rPr>
              <a:t>１</a:t>
            </a:r>
          </a:p>
        </p:txBody>
      </p:sp>
      <p:sp>
        <p:nvSpPr>
          <p:cNvPr id="9" name="四角形: 角を丸くする 8">
            <a:extLst>
              <a:ext uri="{FF2B5EF4-FFF2-40B4-BE49-F238E27FC236}">
                <a16:creationId xmlns:a16="http://schemas.microsoft.com/office/drawing/2014/main" id="{54552448-3FD6-45CD-B96A-1F7B01FB3020}"/>
              </a:ext>
            </a:extLst>
          </p:cNvPr>
          <p:cNvSpPr/>
          <p:nvPr/>
        </p:nvSpPr>
        <p:spPr>
          <a:xfrm>
            <a:off x="971600" y="1493785"/>
            <a:ext cx="7969878" cy="810090"/>
          </a:xfrm>
          <a:prstGeom prst="roundRect">
            <a:avLst>
              <a:gd name="adj" fmla="val 0"/>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kumimoji="1" lang="ja-JP" altLang="en-US" sz="2400" b="1" dirty="0">
                <a:solidFill>
                  <a:schemeClr val="tx1"/>
                </a:solidFill>
              </a:rPr>
              <a:t>結論：高校入試出題傾向は大きく変化（社会科の分析）</a:t>
            </a:r>
            <a:endParaRPr kumimoji="1" lang="en-US" altLang="ja-JP" sz="2400" b="1" dirty="0">
              <a:solidFill>
                <a:schemeClr val="tx1"/>
              </a:solidFill>
            </a:endParaRPr>
          </a:p>
        </p:txBody>
      </p:sp>
      <p:sp>
        <p:nvSpPr>
          <p:cNvPr id="10" name="四角形: 角を丸くする 9">
            <a:extLst>
              <a:ext uri="{FF2B5EF4-FFF2-40B4-BE49-F238E27FC236}">
                <a16:creationId xmlns:a16="http://schemas.microsoft.com/office/drawing/2014/main" id="{14739134-7567-4599-A0CD-F2FDFCF92AE5}"/>
              </a:ext>
            </a:extLst>
          </p:cNvPr>
          <p:cNvSpPr/>
          <p:nvPr/>
        </p:nvSpPr>
        <p:spPr>
          <a:xfrm>
            <a:off x="566555" y="2393885"/>
            <a:ext cx="422245" cy="810090"/>
          </a:xfrm>
          <a:prstGeom prst="roundRect">
            <a:avLst>
              <a:gd name="adj" fmla="val 0"/>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kumimoji="1" lang="ja-JP" altLang="en-US" sz="2400" b="1" dirty="0">
                <a:solidFill>
                  <a:schemeClr val="tx1"/>
                </a:solidFill>
              </a:rPr>
              <a:t>２</a:t>
            </a:r>
          </a:p>
        </p:txBody>
      </p:sp>
      <p:sp>
        <p:nvSpPr>
          <p:cNvPr id="11" name="四角形: 角を丸くする 10">
            <a:extLst>
              <a:ext uri="{FF2B5EF4-FFF2-40B4-BE49-F238E27FC236}">
                <a16:creationId xmlns:a16="http://schemas.microsoft.com/office/drawing/2014/main" id="{22098B34-072D-4F6C-ACF3-6868EB59F6F2}"/>
              </a:ext>
            </a:extLst>
          </p:cNvPr>
          <p:cNvSpPr/>
          <p:nvPr/>
        </p:nvSpPr>
        <p:spPr>
          <a:xfrm>
            <a:off x="971600" y="2393885"/>
            <a:ext cx="7969878" cy="810090"/>
          </a:xfrm>
          <a:prstGeom prst="roundRect">
            <a:avLst>
              <a:gd name="adj" fmla="val 0"/>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kumimoji="1" lang="ja-JP" altLang="en-US" sz="2400" b="1" dirty="0">
                <a:solidFill>
                  <a:schemeClr val="tx1"/>
                </a:solidFill>
              </a:rPr>
              <a:t>事例</a:t>
            </a:r>
            <a:r>
              <a:rPr lang="ja-JP" altLang="en-US" sz="2400" b="1" dirty="0">
                <a:solidFill>
                  <a:schemeClr val="tx1"/>
                </a:solidFill>
              </a:rPr>
              <a:t>：具体的にどういう問題が出題されているのか</a:t>
            </a:r>
            <a:endParaRPr kumimoji="1" lang="en-US" altLang="ja-JP" sz="2400" b="1" dirty="0">
              <a:solidFill>
                <a:schemeClr val="tx1"/>
              </a:solidFill>
            </a:endParaRPr>
          </a:p>
        </p:txBody>
      </p:sp>
      <p:sp>
        <p:nvSpPr>
          <p:cNvPr id="12" name="四角形: 角を丸くする 11">
            <a:extLst>
              <a:ext uri="{FF2B5EF4-FFF2-40B4-BE49-F238E27FC236}">
                <a16:creationId xmlns:a16="http://schemas.microsoft.com/office/drawing/2014/main" id="{F04B49BB-D91A-4F19-9B57-5E25DA5A1875}"/>
              </a:ext>
            </a:extLst>
          </p:cNvPr>
          <p:cNvSpPr/>
          <p:nvPr/>
        </p:nvSpPr>
        <p:spPr>
          <a:xfrm>
            <a:off x="566555" y="3278272"/>
            <a:ext cx="422245" cy="810090"/>
          </a:xfrm>
          <a:prstGeom prst="roundRect">
            <a:avLst>
              <a:gd name="adj" fmla="val 0"/>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ja-JP" altLang="en-US" sz="2400" b="1" dirty="0">
                <a:solidFill>
                  <a:schemeClr val="tx1"/>
                </a:solidFill>
              </a:rPr>
              <a:t>３</a:t>
            </a:r>
            <a:endParaRPr kumimoji="1" lang="ja-JP" altLang="en-US" sz="2400" b="1" dirty="0">
              <a:solidFill>
                <a:schemeClr val="tx1"/>
              </a:solidFill>
            </a:endParaRPr>
          </a:p>
        </p:txBody>
      </p:sp>
      <p:sp>
        <p:nvSpPr>
          <p:cNvPr id="13" name="四角形: 角を丸くする 12">
            <a:extLst>
              <a:ext uri="{FF2B5EF4-FFF2-40B4-BE49-F238E27FC236}">
                <a16:creationId xmlns:a16="http://schemas.microsoft.com/office/drawing/2014/main" id="{7E3E530B-58EC-4526-807D-B27BCDAE4207}"/>
              </a:ext>
            </a:extLst>
          </p:cNvPr>
          <p:cNvSpPr/>
          <p:nvPr/>
        </p:nvSpPr>
        <p:spPr>
          <a:xfrm>
            <a:off x="971600" y="3278272"/>
            <a:ext cx="7969878" cy="810090"/>
          </a:xfrm>
          <a:prstGeom prst="roundRect">
            <a:avLst>
              <a:gd name="adj" fmla="val 0"/>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ja-JP" altLang="en-US" sz="2400" b="1" dirty="0">
                <a:solidFill>
                  <a:schemeClr val="tx1"/>
                </a:solidFill>
              </a:rPr>
              <a:t>予測：今後の入試傾向はどう変化するのか</a:t>
            </a:r>
            <a:endParaRPr kumimoji="1" lang="ja-JP" altLang="en-US" sz="2400" b="1" dirty="0">
              <a:solidFill>
                <a:schemeClr val="tx1"/>
              </a:solidFill>
            </a:endParaRPr>
          </a:p>
        </p:txBody>
      </p:sp>
      <p:sp>
        <p:nvSpPr>
          <p:cNvPr id="3" name="四角形: 角を丸くする 2">
            <a:extLst>
              <a:ext uri="{FF2B5EF4-FFF2-40B4-BE49-F238E27FC236}">
                <a16:creationId xmlns:a16="http://schemas.microsoft.com/office/drawing/2014/main" id="{63226348-8862-4730-995A-41B7B83A5143}"/>
              </a:ext>
            </a:extLst>
          </p:cNvPr>
          <p:cNvSpPr/>
          <p:nvPr/>
        </p:nvSpPr>
        <p:spPr>
          <a:xfrm>
            <a:off x="566555" y="4162659"/>
            <a:ext cx="422245" cy="810090"/>
          </a:xfrm>
          <a:prstGeom prst="roundRect">
            <a:avLst>
              <a:gd name="adj" fmla="val 0"/>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ja-JP" altLang="en-US" sz="2400" b="1" dirty="0">
                <a:solidFill>
                  <a:schemeClr val="tx1"/>
                </a:solidFill>
              </a:rPr>
              <a:t>４</a:t>
            </a:r>
            <a:endParaRPr kumimoji="1" lang="ja-JP" altLang="en-US" sz="2400" b="1" dirty="0">
              <a:solidFill>
                <a:schemeClr val="tx1"/>
              </a:solidFill>
            </a:endParaRPr>
          </a:p>
        </p:txBody>
      </p:sp>
      <p:sp>
        <p:nvSpPr>
          <p:cNvPr id="5" name="四角形: 角を丸くする 4">
            <a:extLst>
              <a:ext uri="{FF2B5EF4-FFF2-40B4-BE49-F238E27FC236}">
                <a16:creationId xmlns:a16="http://schemas.microsoft.com/office/drawing/2014/main" id="{3DF4C967-6F0C-4C95-829B-50D8126502CB}"/>
              </a:ext>
            </a:extLst>
          </p:cNvPr>
          <p:cNvSpPr/>
          <p:nvPr/>
        </p:nvSpPr>
        <p:spPr>
          <a:xfrm>
            <a:off x="971600" y="4162659"/>
            <a:ext cx="7969878" cy="810090"/>
          </a:xfrm>
          <a:prstGeom prst="roundRect">
            <a:avLst>
              <a:gd name="adj" fmla="val 0"/>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ja-JP" altLang="en-US" sz="2400" b="1" dirty="0">
                <a:solidFill>
                  <a:schemeClr val="tx1"/>
                </a:solidFill>
                <a:highlight>
                  <a:srgbClr val="FFFF00"/>
                </a:highlight>
              </a:rPr>
              <a:t>対策：入試の変化にどう対応すればよいか</a:t>
            </a:r>
            <a:endParaRPr kumimoji="1" lang="ja-JP" altLang="en-US" sz="2400" b="1" dirty="0">
              <a:solidFill>
                <a:schemeClr val="tx1"/>
              </a:solidFill>
              <a:highlight>
                <a:srgbClr val="FFFF00"/>
              </a:highlight>
            </a:endParaRPr>
          </a:p>
        </p:txBody>
      </p:sp>
    </p:spTree>
    <p:extLst>
      <p:ext uri="{BB962C8B-B14F-4D97-AF65-F5344CB8AC3E}">
        <p14:creationId xmlns:p14="http://schemas.microsoft.com/office/powerpoint/2010/main" val="31868278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a:extLst>
              <a:ext uri="{FF2B5EF4-FFF2-40B4-BE49-F238E27FC236}">
                <a16:creationId xmlns:a16="http://schemas.microsoft.com/office/drawing/2014/main" id="{6B69750A-5469-43B1-8BE9-448F4F91FC43}"/>
              </a:ext>
            </a:extLst>
          </p:cNvPr>
          <p:cNvSpPr>
            <a:spLocks noGrp="1"/>
          </p:cNvSpPr>
          <p:nvPr>
            <p:ph type="title"/>
          </p:nvPr>
        </p:nvSpPr>
        <p:spPr>
          <a:xfrm>
            <a:off x="628650" y="365127"/>
            <a:ext cx="7886700" cy="536246"/>
          </a:xfrm>
        </p:spPr>
        <p:txBody>
          <a:bodyPr>
            <a:normAutofit/>
          </a:bodyPr>
          <a:lstStyle/>
          <a:p>
            <a:r>
              <a:rPr lang="ja-JP" altLang="en-US" sz="2400" b="1" dirty="0">
                <a:latin typeface="+mn-ea"/>
                <a:ea typeface="+mn-ea"/>
              </a:rPr>
              <a:t>「あすがく」の</a:t>
            </a:r>
            <a:r>
              <a:rPr lang="en-US" altLang="ja-JP" sz="2400" b="1" dirty="0">
                <a:latin typeface="+mn-ea"/>
                <a:ea typeface="+mn-ea"/>
              </a:rPr>
              <a:t>B-2</a:t>
            </a:r>
            <a:r>
              <a:rPr lang="ja-JP" altLang="en-US" sz="2400" b="1" dirty="0">
                <a:latin typeface="+mn-ea"/>
                <a:ea typeface="+mn-ea"/>
              </a:rPr>
              <a:t>問題（</a:t>
            </a:r>
            <a:r>
              <a:rPr lang="en-US" altLang="ja-JP" sz="2400" b="1" dirty="0">
                <a:latin typeface="+mn-ea"/>
                <a:ea typeface="+mn-ea"/>
              </a:rPr>
              <a:t>2019</a:t>
            </a:r>
            <a:r>
              <a:rPr lang="ja-JP" altLang="en-US" sz="2400" b="1" dirty="0">
                <a:latin typeface="+mn-ea"/>
                <a:ea typeface="+mn-ea"/>
              </a:rPr>
              <a:t>年秋　小６）</a:t>
            </a:r>
            <a:endParaRPr kumimoji="1" lang="ja-JP" altLang="en-US" sz="2400" b="1" dirty="0">
              <a:latin typeface="+mn-ea"/>
              <a:ea typeface="+mn-ea"/>
            </a:endParaRPr>
          </a:p>
        </p:txBody>
      </p:sp>
      <p:sp>
        <p:nvSpPr>
          <p:cNvPr id="4" name="スライド番号プレースホルダー 3">
            <a:extLst>
              <a:ext uri="{FF2B5EF4-FFF2-40B4-BE49-F238E27FC236}">
                <a16:creationId xmlns:a16="http://schemas.microsoft.com/office/drawing/2014/main" id="{E50716D0-3AE4-4F74-974B-A9DA0CD0059D}"/>
              </a:ext>
            </a:extLst>
          </p:cNvPr>
          <p:cNvSpPr>
            <a:spLocks noGrp="1"/>
          </p:cNvSpPr>
          <p:nvPr>
            <p:ph type="sldNum" sz="quarter" idx="12"/>
          </p:nvPr>
        </p:nvSpPr>
        <p:spPr/>
        <p:txBody>
          <a:bodyPr/>
          <a:lstStyle/>
          <a:p>
            <a:pPr>
              <a:defRPr/>
            </a:pPr>
            <a:fld id="{112EA146-AC33-4D4C-BECA-41104911C27E}" type="slidenum">
              <a:rPr lang="en-US" altLang="ja-JP" smtClean="0"/>
              <a:pPr>
                <a:defRPr/>
              </a:pPr>
              <a:t>17</a:t>
            </a:fld>
            <a:endParaRPr lang="en-US" altLang="ja-JP" dirty="0"/>
          </a:p>
        </p:txBody>
      </p:sp>
      <p:sp>
        <p:nvSpPr>
          <p:cNvPr id="13" name="テキスト ボックス 12">
            <a:extLst>
              <a:ext uri="{FF2B5EF4-FFF2-40B4-BE49-F238E27FC236}">
                <a16:creationId xmlns:a16="http://schemas.microsoft.com/office/drawing/2014/main" id="{3DD15FBD-393C-4B51-B6C2-1DEED2A9CAF6}"/>
              </a:ext>
            </a:extLst>
          </p:cNvPr>
          <p:cNvSpPr txBox="1"/>
          <p:nvPr/>
        </p:nvSpPr>
        <p:spPr bwMode="auto">
          <a:xfrm>
            <a:off x="410846" y="4340262"/>
            <a:ext cx="8238115" cy="1846659"/>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rgbClr val="0000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r>
              <a:rPr lang="ja-JP" altLang="en-US" sz="1600" b="1" i="0" u="none" strike="noStrike" baseline="0" dirty="0">
                <a:latin typeface="+mn-ea"/>
                <a:ea typeface="+mn-ea"/>
              </a:rPr>
              <a:t>解説</a:t>
            </a:r>
            <a:r>
              <a:rPr lang="ja-JP" altLang="en-US" sz="1400" b="0" i="0" u="none" strike="noStrike" baseline="0" dirty="0">
                <a:latin typeface="+mn-ea"/>
                <a:ea typeface="+mn-ea"/>
              </a:rPr>
              <a:t>　話し合いの内容と，学校内の場所を示した図から，</a:t>
            </a:r>
            <a:r>
              <a:rPr lang="ja-JP" altLang="en-US" sz="1400" b="1" i="0" u="none" strike="noStrike" baseline="0" dirty="0">
                <a:latin typeface="+mn-ea"/>
                <a:ea typeface="+mn-ea"/>
              </a:rPr>
              <a:t>ア</a:t>
            </a:r>
            <a:r>
              <a:rPr lang="ja-JP" altLang="en-US" sz="1400" b="0" i="0" u="none" strike="noStrike" baseline="0" dirty="0">
                <a:latin typeface="+mn-ea"/>
                <a:ea typeface="+mn-ea"/>
              </a:rPr>
              <a:t>，</a:t>
            </a:r>
            <a:r>
              <a:rPr lang="ja-JP" altLang="en-US" sz="1400" b="1" i="0" u="none" strike="noStrike" baseline="0" dirty="0">
                <a:latin typeface="+mn-ea"/>
                <a:ea typeface="+mn-ea"/>
              </a:rPr>
              <a:t>イ</a:t>
            </a:r>
            <a:r>
              <a:rPr lang="ja-JP" altLang="en-US" sz="1400" b="0" i="0" u="none" strike="noStrike" baseline="0" dirty="0">
                <a:latin typeface="+mn-ea"/>
                <a:ea typeface="+mn-ea"/>
              </a:rPr>
              <a:t>，</a:t>
            </a:r>
            <a:r>
              <a:rPr lang="ja-JP" altLang="en-US" sz="1400" b="1" i="0" u="none" strike="noStrike" baseline="0" dirty="0">
                <a:latin typeface="+mn-ea"/>
                <a:ea typeface="+mn-ea"/>
              </a:rPr>
              <a:t>ウ</a:t>
            </a:r>
            <a:r>
              <a:rPr lang="ja-JP" altLang="en-US" sz="1400" b="0" i="0" u="none" strike="noStrike" baseline="0" dirty="0">
                <a:latin typeface="+mn-ea"/>
                <a:ea typeface="+mn-ea"/>
              </a:rPr>
              <a:t>，</a:t>
            </a:r>
            <a:r>
              <a:rPr lang="ja-JP" altLang="en-US" sz="1400" b="1" i="0" u="none" strike="noStrike" baseline="0" dirty="0">
                <a:latin typeface="+mn-ea"/>
                <a:ea typeface="+mn-ea"/>
              </a:rPr>
              <a:t>エ</a:t>
            </a:r>
            <a:r>
              <a:rPr lang="ja-JP" altLang="en-US" sz="1400" b="0" i="0" u="none" strike="noStrike" baseline="0" dirty="0">
                <a:latin typeface="+mn-ea"/>
                <a:ea typeface="+mn-ea"/>
              </a:rPr>
              <a:t>のすべてが解答として考えられます</a:t>
            </a:r>
            <a:r>
              <a:rPr lang="ja-JP" altLang="en-US" sz="1400" dirty="0">
                <a:latin typeface="+mn-ea"/>
                <a:ea typeface="+mn-ea"/>
              </a:rPr>
              <a:t>。</a:t>
            </a:r>
            <a:endParaRPr lang="en-US" altLang="ja-JP" sz="1400" dirty="0">
              <a:latin typeface="+mn-ea"/>
              <a:ea typeface="+mn-ea"/>
            </a:endParaRPr>
          </a:p>
          <a:p>
            <a:pPr algn="l"/>
            <a:r>
              <a:rPr lang="ja-JP" altLang="en-US" sz="1400" b="1" i="0" u="none" strike="noStrike" baseline="0" dirty="0">
                <a:latin typeface="+mn-ea"/>
                <a:ea typeface="+mn-ea"/>
              </a:rPr>
              <a:t>ア</a:t>
            </a:r>
            <a:r>
              <a:rPr lang="ja-JP" altLang="en-US" sz="1400" b="0" i="0" u="none" strike="noStrike" baseline="0" dirty="0">
                <a:latin typeface="+mn-ea"/>
                <a:ea typeface="+mn-ea"/>
              </a:rPr>
              <a:t>「昇降口（玄関）」は，</a:t>
            </a:r>
            <a:r>
              <a:rPr lang="en-US" altLang="ja-JP" sz="1400" b="0" i="0" u="none" strike="noStrike" baseline="0" dirty="0">
                <a:latin typeface="+mn-ea"/>
                <a:ea typeface="+mn-ea"/>
              </a:rPr>
              <a:t>1</a:t>
            </a:r>
            <a:r>
              <a:rPr lang="ja-JP" altLang="en-US" sz="1400" b="0" i="0" u="none" strike="noStrike" baseline="0" dirty="0">
                <a:latin typeface="+mn-ea"/>
                <a:ea typeface="+mn-ea"/>
              </a:rPr>
              <a:t>日の中で少なくとも，登下校時の</a:t>
            </a:r>
            <a:r>
              <a:rPr lang="en-US" altLang="ja-JP" sz="1400" b="0" i="0" u="none" strike="noStrike" baseline="0" dirty="0">
                <a:latin typeface="+mn-ea"/>
                <a:ea typeface="+mn-ea"/>
              </a:rPr>
              <a:t>2</a:t>
            </a:r>
            <a:r>
              <a:rPr lang="ja-JP" altLang="en-US" sz="1400" b="0" i="0" u="none" strike="noStrike" baseline="0" dirty="0">
                <a:latin typeface="+mn-ea"/>
                <a:ea typeface="+mn-ea"/>
              </a:rPr>
              <a:t>回は目にすることに着目します。</a:t>
            </a:r>
            <a:endParaRPr lang="en-US" altLang="ja-JP" sz="1400" b="0" i="0" u="none" strike="noStrike" baseline="0" dirty="0">
              <a:latin typeface="+mn-ea"/>
              <a:ea typeface="+mn-ea"/>
            </a:endParaRPr>
          </a:p>
          <a:p>
            <a:pPr algn="l"/>
            <a:r>
              <a:rPr lang="ja-JP" altLang="en-US" sz="1400" b="1" i="0" u="none" strike="noStrike" baseline="0" dirty="0">
                <a:latin typeface="+mn-ea"/>
                <a:ea typeface="+mn-ea"/>
              </a:rPr>
              <a:t>イ</a:t>
            </a:r>
            <a:r>
              <a:rPr lang="ja-JP" altLang="en-US" sz="1400" b="0" i="0" u="none" strike="noStrike" baseline="0" dirty="0">
                <a:latin typeface="+mn-ea"/>
                <a:ea typeface="+mn-ea"/>
              </a:rPr>
              <a:t>「階段」は，教室移動などでよく通る場所です。</a:t>
            </a:r>
            <a:endParaRPr lang="en-US" altLang="ja-JP" sz="1400" b="0" i="0" u="none" strike="noStrike" baseline="0" dirty="0">
              <a:latin typeface="+mn-ea"/>
              <a:ea typeface="+mn-ea"/>
            </a:endParaRPr>
          </a:p>
          <a:p>
            <a:pPr algn="l"/>
            <a:r>
              <a:rPr lang="ja-JP" altLang="en-US" sz="1400" b="1" i="0" u="none" strike="noStrike" baseline="0" dirty="0">
                <a:latin typeface="+mn-ea"/>
                <a:ea typeface="+mn-ea"/>
              </a:rPr>
              <a:t>ウ</a:t>
            </a:r>
            <a:r>
              <a:rPr lang="ja-JP" altLang="en-US" sz="1400" b="0" i="0" u="none" strike="noStrike" baseline="0" dirty="0">
                <a:latin typeface="+mn-ea"/>
                <a:ea typeface="+mn-ea"/>
              </a:rPr>
              <a:t>「トイレ」も利用する機会が多い場所です。</a:t>
            </a:r>
            <a:endParaRPr lang="en-US" altLang="ja-JP" sz="1400" b="0" i="0" u="none" strike="noStrike" baseline="0" dirty="0">
              <a:latin typeface="+mn-ea"/>
              <a:ea typeface="+mn-ea"/>
            </a:endParaRPr>
          </a:p>
          <a:p>
            <a:pPr algn="l"/>
            <a:r>
              <a:rPr lang="ja-JP" altLang="en-US" sz="1400" b="1" i="0" u="none" strike="noStrike" baseline="0" dirty="0">
                <a:latin typeface="+mn-ea"/>
                <a:ea typeface="+mn-ea"/>
              </a:rPr>
              <a:t>エ</a:t>
            </a:r>
            <a:r>
              <a:rPr lang="ja-JP" altLang="en-US" sz="1400" b="0" i="0" u="none" strike="noStrike" baseline="0" dirty="0">
                <a:latin typeface="+mn-ea"/>
                <a:ea typeface="+mn-ea"/>
              </a:rPr>
              <a:t>「図書室の入り口」は，図書室に来た人にうったえかけることができます。</a:t>
            </a:r>
            <a:endParaRPr lang="en-US" altLang="ja-JP" sz="1400" b="0" i="0" u="none" strike="noStrike" baseline="0" dirty="0">
              <a:latin typeface="+mn-ea"/>
              <a:ea typeface="+mn-ea"/>
            </a:endParaRPr>
          </a:p>
          <a:p>
            <a:pPr algn="l"/>
            <a:r>
              <a:rPr lang="ja-JP" altLang="en-US" sz="1400" b="0" i="0" u="none" strike="noStrike" baseline="0" dirty="0">
                <a:latin typeface="+mn-ea"/>
                <a:ea typeface="+mn-ea"/>
              </a:rPr>
              <a:t> </a:t>
            </a:r>
            <a:r>
              <a:rPr lang="ja-JP" altLang="en-US" sz="1400" b="1" i="0" u="none" strike="noStrike" baseline="0" dirty="0">
                <a:latin typeface="+mn-ea"/>
                <a:ea typeface="+mn-ea"/>
              </a:rPr>
              <a:t>ア</a:t>
            </a:r>
            <a:r>
              <a:rPr lang="ja-JP" altLang="en-US" sz="1400" b="0" i="0" u="none" strike="noStrike" baseline="0" dirty="0">
                <a:latin typeface="+mn-ea"/>
                <a:ea typeface="+mn-ea"/>
              </a:rPr>
              <a:t>，</a:t>
            </a:r>
            <a:r>
              <a:rPr lang="ja-JP" altLang="en-US" sz="1400" b="1" i="0" u="none" strike="noStrike" baseline="0" dirty="0">
                <a:latin typeface="+mn-ea"/>
                <a:ea typeface="+mn-ea"/>
              </a:rPr>
              <a:t>イ</a:t>
            </a:r>
            <a:r>
              <a:rPr lang="ja-JP" altLang="en-US" sz="1400" b="0" i="0" u="none" strike="noStrike" baseline="0" dirty="0">
                <a:latin typeface="+mn-ea"/>
                <a:ea typeface="+mn-ea"/>
              </a:rPr>
              <a:t>，</a:t>
            </a:r>
            <a:r>
              <a:rPr lang="ja-JP" altLang="en-US" sz="1400" b="1" i="0" u="none" strike="noStrike" baseline="0" dirty="0">
                <a:latin typeface="+mn-ea"/>
                <a:ea typeface="+mn-ea"/>
              </a:rPr>
              <a:t>ウ</a:t>
            </a:r>
            <a:r>
              <a:rPr lang="ja-JP" altLang="en-US" sz="1400" b="0" i="0" u="none" strike="noStrike" baseline="0" dirty="0">
                <a:latin typeface="+mn-ea"/>
                <a:ea typeface="+mn-ea"/>
              </a:rPr>
              <a:t>，</a:t>
            </a:r>
            <a:r>
              <a:rPr lang="ja-JP" altLang="en-US" sz="1400" b="1" i="0" u="none" strike="noStrike" baseline="0" dirty="0">
                <a:latin typeface="+mn-ea"/>
                <a:ea typeface="+mn-ea"/>
              </a:rPr>
              <a:t>エ</a:t>
            </a:r>
            <a:r>
              <a:rPr lang="ja-JP" altLang="en-US" sz="1400" b="0" i="0" u="none" strike="noStrike" baseline="0" dirty="0">
                <a:latin typeface="+mn-ea"/>
                <a:ea typeface="+mn-ea"/>
              </a:rPr>
              <a:t>のそれぞれの場所に貼ったとき，どのような効果があるかを考え，それを理由としてわかりやすくまとめましょう。</a:t>
            </a:r>
            <a:endParaRPr lang="ja-JP" altLang="en-US" sz="1400" dirty="0">
              <a:latin typeface="+mn-ea"/>
              <a:ea typeface="+mn-ea"/>
            </a:endParaRPr>
          </a:p>
        </p:txBody>
      </p:sp>
      <p:pic>
        <p:nvPicPr>
          <p:cNvPr id="17" name="図 16">
            <a:extLst>
              <a:ext uri="{FF2B5EF4-FFF2-40B4-BE49-F238E27FC236}">
                <a16:creationId xmlns:a16="http://schemas.microsoft.com/office/drawing/2014/main" id="{45722A89-9494-48C8-9FDE-D7295A0EA1AA}"/>
              </a:ext>
            </a:extLst>
          </p:cNvPr>
          <p:cNvPicPr>
            <a:picLocks noChangeAspect="1"/>
          </p:cNvPicPr>
          <p:nvPr/>
        </p:nvPicPr>
        <p:blipFill>
          <a:blip r:embed="rId3"/>
          <a:stretch>
            <a:fillRect/>
          </a:stretch>
        </p:blipFill>
        <p:spPr>
          <a:xfrm>
            <a:off x="410203" y="1833460"/>
            <a:ext cx="5884227" cy="1041056"/>
          </a:xfrm>
          <a:prstGeom prst="rect">
            <a:avLst/>
          </a:prstGeom>
        </p:spPr>
      </p:pic>
      <p:pic>
        <p:nvPicPr>
          <p:cNvPr id="19" name="図 18">
            <a:extLst>
              <a:ext uri="{FF2B5EF4-FFF2-40B4-BE49-F238E27FC236}">
                <a16:creationId xmlns:a16="http://schemas.microsoft.com/office/drawing/2014/main" id="{53FF7C3E-1C95-491F-8B13-0479FB3B0C4C}"/>
              </a:ext>
            </a:extLst>
          </p:cNvPr>
          <p:cNvPicPr>
            <a:picLocks noChangeAspect="1"/>
          </p:cNvPicPr>
          <p:nvPr/>
        </p:nvPicPr>
        <p:blipFill>
          <a:blip r:embed="rId4"/>
          <a:stretch>
            <a:fillRect/>
          </a:stretch>
        </p:blipFill>
        <p:spPr>
          <a:xfrm>
            <a:off x="425598" y="1092111"/>
            <a:ext cx="4011388" cy="738096"/>
          </a:xfrm>
          <a:prstGeom prst="rect">
            <a:avLst/>
          </a:prstGeom>
        </p:spPr>
      </p:pic>
      <p:pic>
        <p:nvPicPr>
          <p:cNvPr id="20" name="図 19">
            <a:extLst>
              <a:ext uri="{FF2B5EF4-FFF2-40B4-BE49-F238E27FC236}">
                <a16:creationId xmlns:a16="http://schemas.microsoft.com/office/drawing/2014/main" id="{C670E60F-3BFF-4C52-B0C4-8542B8ADBECA}"/>
              </a:ext>
            </a:extLst>
          </p:cNvPr>
          <p:cNvPicPr>
            <a:picLocks noChangeAspect="1"/>
          </p:cNvPicPr>
          <p:nvPr/>
        </p:nvPicPr>
        <p:blipFill>
          <a:blip r:embed="rId5"/>
          <a:stretch>
            <a:fillRect/>
          </a:stretch>
        </p:blipFill>
        <p:spPr>
          <a:xfrm>
            <a:off x="661193" y="2875263"/>
            <a:ext cx="3307414" cy="1274260"/>
          </a:xfrm>
          <a:prstGeom prst="rect">
            <a:avLst/>
          </a:prstGeom>
        </p:spPr>
      </p:pic>
      <p:pic>
        <p:nvPicPr>
          <p:cNvPr id="21" name="図 20">
            <a:extLst>
              <a:ext uri="{FF2B5EF4-FFF2-40B4-BE49-F238E27FC236}">
                <a16:creationId xmlns:a16="http://schemas.microsoft.com/office/drawing/2014/main" id="{9E0BF6FE-E0A7-4B1B-82A1-5E0BA053E8B0}"/>
              </a:ext>
            </a:extLst>
          </p:cNvPr>
          <p:cNvPicPr>
            <a:picLocks noChangeAspect="1"/>
          </p:cNvPicPr>
          <p:nvPr/>
        </p:nvPicPr>
        <p:blipFill>
          <a:blip r:embed="rId6"/>
          <a:stretch>
            <a:fillRect/>
          </a:stretch>
        </p:blipFill>
        <p:spPr>
          <a:xfrm>
            <a:off x="4219597" y="2846037"/>
            <a:ext cx="3375375" cy="1398855"/>
          </a:xfrm>
          <a:prstGeom prst="rect">
            <a:avLst/>
          </a:prstGeom>
        </p:spPr>
      </p:pic>
    </p:spTree>
    <p:extLst>
      <p:ext uri="{BB962C8B-B14F-4D97-AF65-F5344CB8AC3E}">
        <p14:creationId xmlns:p14="http://schemas.microsoft.com/office/powerpoint/2010/main" val="13044516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a:extLst>
              <a:ext uri="{FF2B5EF4-FFF2-40B4-BE49-F238E27FC236}">
                <a16:creationId xmlns:a16="http://schemas.microsoft.com/office/drawing/2014/main" id="{6B69750A-5469-43B1-8BE9-448F4F91FC43}"/>
              </a:ext>
            </a:extLst>
          </p:cNvPr>
          <p:cNvSpPr>
            <a:spLocks noGrp="1"/>
          </p:cNvSpPr>
          <p:nvPr>
            <p:ph type="title"/>
          </p:nvPr>
        </p:nvSpPr>
        <p:spPr>
          <a:xfrm>
            <a:off x="628650" y="365127"/>
            <a:ext cx="7886700" cy="365708"/>
          </a:xfrm>
        </p:spPr>
        <p:txBody>
          <a:bodyPr>
            <a:normAutofit fontScale="90000"/>
          </a:bodyPr>
          <a:lstStyle/>
          <a:p>
            <a:r>
              <a:rPr lang="ja-JP" altLang="en-US" sz="2400" b="1" dirty="0">
                <a:latin typeface="+mn-lt"/>
              </a:rPr>
              <a:t>「あすがく」の</a:t>
            </a:r>
            <a:r>
              <a:rPr lang="en-US" altLang="ja-JP" sz="2400" b="1" dirty="0">
                <a:latin typeface="+mn-lt"/>
              </a:rPr>
              <a:t>C</a:t>
            </a:r>
            <a:r>
              <a:rPr lang="ja-JP" altLang="en-US" sz="2400" b="1" dirty="0">
                <a:latin typeface="+mn-lt"/>
              </a:rPr>
              <a:t>問題（</a:t>
            </a:r>
            <a:r>
              <a:rPr lang="en-US" altLang="ja-JP" sz="2400" b="1" dirty="0">
                <a:latin typeface="+mn-lt"/>
              </a:rPr>
              <a:t>2019</a:t>
            </a:r>
            <a:r>
              <a:rPr lang="ja-JP" altLang="en-US" sz="2400" b="1" dirty="0">
                <a:latin typeface="+mn-lt"/>
              </a:rPr>
              <a:t>年秋　小６）</a:t>
            </a:r>
            <a:endParaRPr kumimoji="1" lang="ja-JP" altLang="en-US" sz="2400" b="1" dirty="0">
              <a:latin typeface="+mn-lt"/>
            </a:endParaRPr>
          </a:p>
        </p:txBody>
      </p:sp>
      <p:sp>
        <p:nvSpPr>
          <p:cNvPr id="4" name="スライド番号プレースホルダー 3">
            <a:extLst>
              <a:ext uri="{FF2B5EF4-FFF2-40B4-BE49-F238E27FC236}">
                <a16:creationId xmlns:a16="http://schemas.microsoft.com/office/drawing/2014/main" id="{E50716D0-3AE4-4F74-974B-A9DA0CD0059D}"/>
              </a:ext>
            </a:extLst>
          </p:cNvPr>
          <p:cNvSpPr>
            <a:spLocks noGrp="1"/>
          </p:cNvSpPr>
          <p:nvPr>
            <p:ph type="sldNum" sz="quarter" idx="12"/>
          </p:nvPr>
        </p:nvSpPr>
        <p:spPr/>
        <p:txBody>
          <a:bodyPr/>
          <a:lstStyle/>
          <a:p>
            <a:pPr>
              <a:defRPr/>
            </a:pPr>
            <a:fld id="{112EA146-AC33-4D4C-BECA-41104911C27E}" type="slidenum">
              <a:rPr lang="en-US" altLang="ja-JP" smtClean="0"/>
              <a:pPr>
                <a:defRPr/>
              </a:pPr>
              <a:t>18</a:t>
            </a:fld>
            <a:endParaRPr lang="en-US" altLang="ja-JP" dirty="0"/>
          </a:p>
        </p:txBody>
      </p:sp>
      <p:pic>
        <p:nvPicPr>
          <p:cNvPr id="3" name="図 2">
            <a:extLst>
              <a:ext uri="{FF2B5EF4-FFF2-40B4-BE49-F238E27FC236}">
                <a16:creationId xmlns:a16="http://schemas.microsoft.com/office/drawing/2014/main" id="{7E817F19-7E39-4061-A139-4630194014CB}"/>
              </a:ext>
            </a:extLst>
          </p:cNvPr>
          <p:cNvPicPr>
            <a:picLocks noChangeAspect="1"/>
          </p:cNvPicPr>
          <p:nvPr/>
        </p:nvPicPr>
        <p:blipFill>
          <a:blip r:embed="rId3"/>
          <a:stretch>
            <a:fillRect/>
          </a:stretch>
        </p:blipFill>
        <p:spPr>
          <a:xfrm>
            <a:off x="161510" y="1088740"/>
            <a:ext cx="7826477" cy="2585884"/>
          </a:xfrm>
          <a:prstGeom prst="rect">
            <a:avLst/>
          </a:prstGeom>
        </p:spPr>
      </p:pic>
      <p:sp>
        <p:nvSpPr>
          <p:cNvPr id="11" name="テキスト ボックス 10">
            <a:extLst>
              <a:ext uri="{FF2B5EF4-FFF2-40B4-BE49-F238E27FC236}">
                <a16:creationId xmlns:a16="http://schemas.microsoft.com/office/drawing/2014/main" id="{D7EC808C-D4DA-4F53-B50D-94C3AA258DC2}"/>
              </a:ext>
            </a:extLst>
          </p:cNvPr>
          <p:cNvSpPr txBox="1"/>
          <p:nvPr/>
        </p:nvSpPr>
        <p:spPr bwMode="auto">
          <a:xfrm>
            <a:off x="611560" y="4390436"/>
            <a:ext cx="7826476" cy="95410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rgbClr val="0000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r>
              <a:rPr lang="ja-JP" altLang="en-US" sz="1400" b="1" i="0" u="none" strike="noStrike" baseline="0" dirty="0">
                <a:latin typeface="メイリオ" panose="020B0604030504040204" pitchFamily="50" charset="-128"/>
                <a:ea typeface="メイリオ" panose="020B0604030504040204" pitchFamily="50" charset="-128"/>
              </a:rPr>
              <a:t>解説</a:t>
            </a:r>
            <a:r>
              <a:rPr lang="ja-JP" altLang="en-US" sz="1400" b="0" i="0" u="none" strike="noStrike" baseline="0" dirty="0">
                <a:latin typeface="メイリオ" panose="020B0604030504040204" pitchFamily="50" charset="-128"/>
                <a:ea typeface="メイリオ" panose="020B0604030504040204" pitchFamily="50" charset="-128"/>
              </a:rPr>
              <a:t>　あなたの日曜日のスケジュールを作成します。ルールにある８時間以上のすいみん，</a:t>
            </a:r>
          </a:p>
          <a:p>
            <a:pPr algn="l"/>
            <a:r>
              <a:rPr lang="ja-JP" altLang="en-US" sz="1400" b="0" i="0" u="none" strike="noStrike" baseline="0" dirty="0">
                <a:latin typeface="メイリオ" panose="020B0604030504040204" pitchFamily="50" charset="-128"/>
                <a:ea typeface="メイリオ" panose="020B0604030504040204" pitchFamily="50" charset="-128"/>
              </a:rPr>
              <a:t>３度の食事，２時間以上の勉強を先に決めましょう。時間は，１時間単位で区切るようにします。 ２つ以上のすいみん，食事，勉強以外の項目は，読書・家の手伝い・テレビを見るなど，いつもの日曜日をふりかえって書くと良いでしょう。</a:t>
            </a:r>
            <a:endParaRPr lang="ja-JP" altLang="en-US" sz="1400" dirty="0">
              <a:latin typeface="メイリオ" panose="020B0604030504040204" pitchFamily="50" charset="-128"/>
              <a:ea typeface="メイリオ" panose="020B0604030504040204" pitchFamily="50" charset="-128"/>
            </a:endParaRPr>
          </a:p>
        </p:txBody>
      </p:sp>
      <p:pic>
        <p:nvPicPr>
          <p:cNvPr id="10" name="図 9">
            <a:extLst>
              <a:ext uri="{FF2B5EF4-FFF2-40B4-BE49-F238E27FC236}">
                <a16:creationId xmlns:a16="http://schemas.microsoft.com/office/drawing/2014/main" id="{89B3F97B-116C-4A43-A5F6-59A514117E6C}"/>
              </a:ext>
            </a:extLst>
          </p:cNvPr>
          <p:cNvPicPr>
            <a:picLocks noChangeAspect="1"/>
          </p:cNvPicPr>
          <p:nvPr/>
        </p:nvPicPr>
        <p:blipFill>
          <a:blip r:embed="rId4"/>
          <a:stretch>
            <a:fillRect/>
          </a:stretch>
        </p:blipFill>
        <p:spPr>
          <a:xfrm>
            <a:off x="6290934" y="1881061"/>
            <a:ext cx="2478132" cy="2151469"/>
          </a:xfrm>
          <a:prstGeom prst="rect">
            <a:avLst/>
          </a:prstGeom>
        </p:spPr>
      </p:pic>
    </p:spTree>
    <p:extLst>
      <p:ext uri="{BB962C8B-B14F-4D97-AF65-F5344CB8AC3E}">
        <p14:creationId xmlns:p14="http://schemas.microsoft.com/office/powerpoint/2010/main" val="25222609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a:extLst>
              <a:ext uri="{FF2B5EF4-FFF2-40B4-BE49-F238E27FC236}">
                <a16:creationId xmlns:a16="http://schemas.microsoft.com/office/drawing/2014/main" id="{6B69750A-5469-43B1-8BE9-448F4F91FC43}"/>
              </a:ext>
            </a:extLst>
          </p:cNvPr>
          <p:cNvSpPr>
            <a:spLocks noGrp="1"/>
          </p:cNvSpPr>
          <p:nvPr>
            <p:ph type="title"/>
          </p:nvPr>
        </p:nvSpPr>
        <p:spPr>
          <a:xfrm>
            <a:off x="628650" y="365126"/>
            <a:ext cx="7886700" cy="271893"/>
          </a:xfrm>
        </p:spPr>
        <p:txBody>
          <a:bodyPr>
            <a:noAutofit/>
          </a:bodyPr>
          <a:lstStyle/>
          <a:p>
            <a:r>
              <a:rPr lang="ja-JP" altLang="en-US" sz="2400" b="1" dirty="0">
                <a:latin typeface="+mn-ea"/>
                <a:ea typeface="+mn-ea"/>
              </a:rPr>
              <a:t>まとめ</a:t>
            </a:r>
            <a:endParaRPr kumimoji="1" lang="ja-JP" altLang="en-US" sz="2400" b="1" dirty="0">
              <a:latin typeface="+mn-ea"/>
              <a:ea typeface="+mn-ea"/>
            </a:endParaRPr>
          </a:p>
        </p:txBody>
      </p:sp>
      <p:sp>
        <p:nvSpPr>
          <p:cNvPr id="3" name="コンテンツ プレースホルダー 2">
            <a:extLst>
              <a:ext uri="{FF2B5EF4-FFF2-40B4-BE49-F238E27FC236}">
                <a16:creationId xmlns:a16="http://schemas.microsoft.com/office/drawing/2014/main" id="{6422524F-6FC6-4CC1-AC97-C075AADD3800}"/>
              </a:ext>
            </a:extLst>
          </p:cNvPr>
          <p:cNvSpPr>
            <a:spLocks noGrp="1"/>
          </p:cNvSpPr>
          <p:nvPr>
            <p:ph idx="1"/>
          </p:nvPr>
        </p:nvSpPr>
        <p:spPr>
          <a:xfrm>
            <a:off x="437102" y="1043735"/>
            <a:ext cx="8230354" cy="4680520"/>
          </a:xfrm>
        </p:spPr>
        <p:txBody>
          <a:bodyPr>
            <a:normAutofit lnSpcReduction="10000"/>
          </a:bodyPr>
          <a:lstStyle/>
          <a:p>
            <a:pPr marL="0" indent="0">
              <a:lnSpc>
                <a:spcPct val="100000"/>
              </a:lnSpc>
              <a:spcBef>
                <a:spcPts val="0"/>
              </a:spcBef>
              <a:buNone/>
            </a:pPr>
            <a:r>
              <a:rPr lang="ja-JP" altLang="en-US" sz="2400" b="1" dirty="0">
                <a:solidFill>
                  <a:srgbClr val="002060"/>
                </a:solidFill>
                <a:latin typeface="メイリオ" panose="020B0604030504040204" pitchFamily="50" charset="-128"/>
                <a:ea typeface="メイリオ" panose="020B0604030504040204" pitchFamily="50" charset="-128"/>
                <a:cs typeface="Arial" panose="020B0604020202020204" pitchFamily="34" charset="0"/>
              </a:rPr>
              <a:t>■入試は変化している</a:t>
            </a:r>
            <a:endParaRPr lang="en-US" altLang="ja-JP" sz="2400" b="1" dirty="0">
              <a:solidFill>
                <a:srgbClr val="002060"/>
              </a:solidFill>
              <a:latin typeface="メイリオ" panose="020B0604030504040204" pitchFamily="50" charset="-128"/>
              <a:ea typeface="メイリオ" panose="020B0604030504040204" pitchFamily="50" charset="-128"/>
              <a:cs typeface="Arial" panose="020B0604020202020204" pitchFamily="34" charset="0"/>
            </a:endParaRPr>
          </a:p>
          <a:p>
            <a:pPr marL="0" indent="0">
              <a:lnSpc>
                <a:spcPct val="100000"/>
              </a:lnSpc>
              <a:spcBef>
                <a:spcPts val="0"/>
              </a:spcBef>
              <a:buNone/>
            </a:pPr>
            <a:r>
              <a:rPr lang="ja-JP" altLang="en-US" sz="2000" dirty="0">
                <a:latin typeface="メイリオ" panose="020B0604030504040204" pitchFamily="50" charset="-128"/>
                <a:ea typeface="メイリオ" panose="020B0604030504040204" pitchFamily="50" charset="-128"/>
                <a:cs typeface="Arial" panose="020B0604020202020204" pitchFamily="34" charset="0"/>
              </a:rPr>
              <a:t>思考コードによる分類の結果，問題数や割合だけでは見えなかった変化を読み取ることができた。</a:t>
            </a:r>
            <a:endParaRPr lang="en-US" altLang="ja-JP" sz="2000" dirty="0">
              <a:latin typeface="メイリオ" panose="020B0604030504040204" pitchFamily="50" charset="-128"/>
              <a:ea typeface="メイリオ" panose="020B0604030504040204" pitchFamily="50" charset="-128"/>
              <a:cs typeface="Arial" panose="020B0604020202020204" pitchFamily="34" charset="0"/>
            </a:endParaRPr>
          </a:p>
          <a:p>
            <a:pPr marL="0" indent="0">
              <a:lnSpc>
                <a:spcPct val="100000"/>
              </a:lnSpc>
              <a:spcBef>
                <a:spcPts val="0"/>
              </a:spcBef>
              <a:buNone/>
            </a:pPr>
            <a:endParaRPr lang="en-US" altLang="ja-JP" sz="2000" b="1" dirty="0">
              <a:latin typeface="メイリオ" panose="020B0604030504040204" pitchFamily="50" charset="-128"/>
              <a:ea typeface="メイリオ" panose="020B0604030504040204" pitchFamily="50" charset="-128"/>
              <a:cs typeface="Arial" panose="020B0604020202020204" pitchFamily="34" charset="0"/>
            </a:endParaRPr>
          </a:p>
          <a:p>
            <a:pPr marL="0" indent="0">
              <a:lnSpc>
                <a:spcPct val="100000"/>
              </a:lnSpc>
              <a:spcBef>
                <a:spcPts val="0"/>
              </a:spcBef>
              <a:buNone/>
            </a:pPr>
            <a:r>
              <a:rPr lang="ja-JP" altLang="en-US" sz="2000" b="1" kern="0" dirty="0"/>
              <a:t>　</a:t>
            </a:r>
            <a:endParaRPr lang="en-US" altLang="ja-JP" sz="2000" b="1" kern="0" dirty="0"/>
          </a:p>
          <a:p>
            <a:pPr marL="0" indent="0">
              <a:lnSpc>
                <a:spcPct val="100000"/>
              </a:lnSpc>
              <a:spcBef>
                <a:spcPts val="0"/>
              </a:spcBef>
              <a:buNone/>
            </a:pPr>
            <a:r>
              <a:rPr lang="ja-JP" altLang="en-US" sz="2400" b="1" kern="0" dirty="0">
                <a:solidFill>
                  <a:schemeClr val="tx2"/>
                </a:solidFill>
              </a:rPr>
              <a:t>■分析結果から・・・</a:t>
            </a:r>
            <a:endParaRPr lang="en-US" altLang="ja-JP" sz="2400" b="1" kern="0" dirty="0">
              <a:solidFill>
                <a:schemeClr val="tx2"/>
              </a:solidFill>
            </a:endParaRPr>
          </a:p>
          <a:p>
            <a:pPr marL="0" indent="0">
              <a:lnSpc>
                <a:spcPct val="100000"/>
              </a:lnSpc>
              <a:spcBef>
                <a:spcPts val="0"/>
              </a:spcBef>
              <a:buNone/>
            </a:pPr>
            <a:r>
              <a:rPr lang="ja-JP" altLang="en-US" sz="2000" kern="0" dirty="0">
                <a:latin typeface="メイリオ" panose="020B0604030504040204" pitchFamily="50" charset="-128"/>
                <a:ea typeface="メイリオ" panose="020B0604030504040204" pitchFamily="50" charset="-128"/>
              </a:rPr>
              <a:t>これまでより深い思考力，判断力，表現力が求められる</a:t>
            </a:r>
            <a:r>
              <a:rPr lang="en-US" altLang="ja-JP" sz="2000" kern="0" dirty="0">
                <a:latin typeface="メイリオ" panose="020B0604030504040204" pitchFamily="50" charset="-128"/>
                <a:ea typeface="メイリオ" panose="020B0604030504040204" pitchFamily="50" charset="-128"/>
              </a:rPr>
              <a:t>B-2</a:t>
            </a:r>
            <a:r>
              <a:rPr lang="ja-JP" altLang="en-US" sz="2000" kern="0" dirty="0">
                <a:latin typeface="メイリオ" panose="020B0604030504040204" pitchFamily="50" charset="-128"/>
                <a:ea typeface="メイリオ" panose="020B0604030504040204" pitchFamily="50" charset="-128"/>
              </a:rPr>
              <a:t>，</a:t>
            </a:r>
            <a:r>
              <a:rPr lang="en-US" altLang="ja-JP" sz="2000" kern="0" dirty="0">
                <a:latin typeface="メイリオ" panose="020B0604030504040204" pitchFamily="50" charset="-128"/>
                <a:ea typeface="メイリオ" panose="020B0604030504040204" pitchFamily="50" charset="-128"/>
              </a:rPr>
              <a:t>B-3 </a:t>
            </a:r>
            <a:r>
              <a:rPr lang="ja-JP" altLang="en-US" sz="2000" kern="0" dirty="0">
                <a:latin typeface="メイリオ" panose="020B0604030504040204" pitchFamily="50" charset="-128"/>
                <a:ea typeface="メイリオ" panose="020B0604030504040204" pitchFamily="50" charset="-128"/>
              </a:rPr>
              <a:t>問題が増加中！新学習指導要領が入試問題に大きく影響を与えている。</a:t>
            </a:r>
            <a:endParaRPr lang="en-US" altLang="ja-JP" sz="2000" kern="0" dirty="0">
              <a:latin typeface="メイリオ" panose="020B0604030504040204" pitchFamily="50" charset="-128"/>
              <a:ea typeface="メイリオ" panose="020B0604030504040204" pitchFamily="50" charset="-128"/>
            </a:endParaRPr>
          </a:p>
          <a:p>
            <a:pPr marL="0" indent="0">
              <a:lnSpc>
                <a:spcPct val="100000"/>
              </a:lnSpc>
              <a:spcBef>
                <a:spcPts val="0"/>
              </a:spcBef>
              <a:buNone/>
            </a:pPr>
            <a:endParaRPr lang="en-US" altLang="ja-JP" sz="2000" b="1" kern="0" dirty="0"/>
          </a:p>
          <a:p>
            <a:pPr marL="0" indent="0">
              <a:lnSpc>
                <a:spcPct val="100000"/>
              </a:lnSpc>
              <a:spcBef>
                <a:spcPts val="0"/>
              </a:spcBef>
              <a:buNone/>
            </a:pPr>
            <a:endParaRPr lang="ja-JP" altLang="en-US" sz="2000" kern="0" dirty="0">
              <a:solidFill>
                <a:schemeClr val="accent2"/>
              </a:solidFill>
            </a:endParaRPr>
          </a:p>
          <a:p>
            <a:pPr marL="0" indent="0">
              <a:lnSpc>
                <a:spcPct val="100000"/>
              </a:lnSpc>
              <a:spcBef>
                <a:spcPts val="0"/>
              </a:spcBef>
              <a:buNone/>
            </a:pPr>
            <a:endParaRPr lang="en-US" altLang="ja-JP" sz="2400" b="1" dirty="0">
              <a:solidFill>
                <a:srgbClr val="002060"/>
              </a:solidFill>
              <a:latin typeface="メイリオ" panose="020B0604030504040204" pitchFamily="50" charset="-128"/>
              <a:ea typeface="メイリオ" panose="020B0604030504040204" pitchFamily="50" charset="-128"/>
              <a:cs typeface="Arial" panose="020B0604020202020204" pitchFamily="34" charset="0"/>
            </a:endParaRPr>
          </a:p>
          <a:p>
            <a:pPr marL="0" indent="0">
              <a:lnSpc>
                <a:spcPct val="100000"/>
              </a:lnSpc>
              <a:spcBef>
                <a:spcPts val="0"/>
              </a:spcBef>
              <a:buNone/>
            </a:pPr>
            <a:r>
              <a:rPr lang="ja-JP" altLang="en-US" sz="2400" b="1" dirty="0">
                <a:solidFill>
                  <a:srgbClr val="FF0000"/>
                </a:solidFill>
              </a:rPr>
              <a:t>■「あすがく」は</a:t>
            </a:r>
            <a:endParaRPr lang="en-US" altLang="ja-JP" sz="2400" b="1" dirty="0">
              <a:solidFill>
                <a:srgbClr val="FF0000"/>
              </a:solidFill>
            </a:endParaRPr>
          </a:p>
          <a:p>
            <a:pPr marL="0" indent="0">
              <a:lnSpc>
                <a:spcPct val="110000"/>
              </a:lnSpc>
              <a:spcBef>
                <a:spcPts val="0"/>
              </a:spcBef>
              <a:buNone/>
            </a:pPr>
            <a:r>
              <a:rPr lang="ja-JP" altLang="en-US" sz="2000" dirty="0">
                <a:latin typeface="メイリオ" panose="020B0604030504040204" pitchFamily="50" charset="-128"/>
                <a:ea typeface="メイリオ" panose="020B0604030504040204" pitchFamily="50" charset="-128"/>
              </a:rPr>
              <a:t>各学年の履修内容に応じて，</a:t>
            </a:r>
            <a:r>
              <a:rPr lang="en-US" altLang="ja-JP" sz="2000" dirty="0">
                <a:latin typeface="メイリオ" panose="020B0604030504040204" pitchFamily="50" charset="-128"/>
                <a:ea typeface="メイリオ" panose="020B0604030504040204" pitchFamily="50" charset="-128"/>
              </a:rPr>
              <a:t>A</a:t>
            </a:r>
            <a:r>
              <a:rPr lang="ja-JP" altLang="en-US" sz="2000" dirty="0">
                <a:latin typeface="メイリオ" panose="020B0604030504040204" pitchFamily="50" charset="-128"/>
                <a:ea typeface="メイリオ" panose="020B0604030504040204" pitchFamily="50" charset="-128"/>
              </a:rPr>
              <a:t>～</a:t>
            </a:r>
            <a:r>
              <a:rPr lang="en-US" altLang="ja-JP" sz="2000" dirty="0">
                <a:latin typeface="メイリオ" panose="020B0604030504040204" pitchFamily="50" charset="-128"/>
                <a:ea typeface="メイリオ" panose="020B0604030504040204" pitchFamily="50" charset="-128"/>
              </a:rPr>
              <a:t>C</a:t>
            </a:r>
            <a:r>
              <a:rPr lang="ja-JP" altLang="en-US" sz="2000" dirty="0">
                <a:latin typeface="メイリオ" panose="020B0604030504040204" pitchFamily="50" charset="-128"/>
                <a:ea typeface="メイリオ" panose="020B0604030504040204" pitchFamily="50" charset="-128"/>
              </a:rPr>
              <a:t>の問題をバランスよく出題しています。受験学年になる前から，</a:t>
            </a:r>
            <a:r>
              <a:rPr lang="en-US" altLang="ja-JP" sz="2000" dirty="0">
                <a:latin typeface="メイリオ" panose="020B0604030504040204" pitchFamily="50" charset="-128"/>
                <a:ea typeface="メイリオ" panose="020B0604030504040204" pitchFamily="50" charset="-128"/>
              </a:rPr>
              <a:t>B</a:t>
            </a:r>
            <a:r>
              <a:rPr lang="ja-JP" altLang="en-US" sz="2000" dirty="0">
                <a:latin typeface="メイリオ" panose="020B0604030504040204" pitchFamily="50" charset="-128"/>
                <a:ea typeface="メイリオ" panose="020B0604030504040204" pitchFamily="50" charset="-128"/>
              </a:rPr>
              <a:t>，</a:t>
            </a:r>
            <a:r>
              <a:rPr lang="en-US" altLang="ja-JP" sz="2000" dirty="0">
                <a:latin typeface="メイリオ" panose="020B0604030504040204" pitchFamily="50" charset="-128"/>
                <a:ea typeface="メイリオ" panose="020B0604030504040204" pitchFamily="50" charset="-128"/>
              </a:rPr>
              <a:t>C</a:t>
            </a:r>
            <a:r>
              <a:rPr lang="ja-JP" altLang="en-US" sz="2000" dirty="0">
                <a:latin typeface="メイリオ" panose="020B0604030504040204" pitchFamily="50" charset="-128"/>
                <a:ea typeface="メイリオ" panose="020B0604030504040204" pitchFamily="50" charset="-128"/>
              </a:rPr>
              <a:t>問題に慣れていくことが，今後の入試対策には重要になってきます。是非，ご活用ください。</a:t>
            </a:r>
            <a:endParaRPr lang="en-US" altLang="ja-JP" sz="2000" dirty="0">
              <a:latin typeface="メイリオ" panose="020B0604030504040204" pitchFamily="50" charset="-128"/>
              <a:ea typeface="メイリオ" panose="020B0604030504040204" pitchFamily="50" charset="-128"/>
            </a:endParaRPr>
          </a:p>
          <a:p>
            <a:pPr marL="0" indent="0">
              <a:lnSpc>
                <a:spcPct val="100000"/>
              </a:lnSpc>
              <a:spcBef>
                <a:spcPts val="0"/>
              </a:spcBef>
              <a:buNone/>
            </a:pPr>
            <a:endParaRPr lang="en-US" altLang="ja-JP" sz="2000" b="1" dirty="0">
              <a:latin typeface="メイリオ" panose="020B0604030504040204" pitchFamily="50" charset="-128"/>
              <a:ea typeface="メイリオ" panose="020B0604030504040204" pitchFamily="50" charset="-128"/>
              <a:cs typeface="Arial" panose="020B0604020202020204" pitchFamily="34" charset="0"/>
            </a:endParaRPr>
          </a:p>
        </p:txBody>
      </p:sp>
      <p:sp>
        <p:nvSpPr>
          <p:cNvPr id="4" name="スライド番号プレースホルダー 3">
            <a:extLst>
              <a:ext uri="{FF2B5EF4-FFF2-40B4-BE49-F238E27FC236}">
                <a16:creationId xmlns:a16="http://schemas.microsoft.com/office/drawing/2014/main" id="{E50716D0-3AE4-4F74-974B-A9DA0CD0059D}"/>
              </a:ext>
            </a:extLst>
          </p:cNvPr>
          <p:cNvSpPr>
            <a:spLocks noGrp="1"/>
          </p:cNvSpPr>
          <p:nvPr>
            <p:ph type="sldNum" sz="quarter" idx="12"/>
          </p:nvPr>
        </p:nvSpPr>
        <p:spPr/>
        <p:txBody>
          <a:bodyPr/>
          <a:lstStyle/>
          <a:p>
            <a:pPr>
              <a:defRPr/>
            </a:pPr>
            <a:fld id="{112EA146-AC33-4D4C-BECA-41104911C27E}" type="slidenum">
              <a:rPr lang="en-US" altLang="ja-JP" smtClean="0"/>
              <a:pPr>
                <a:defRPr/>
              </a:pPr>
              <a:t>19</a:t>
            </a:fld>
            <a:endParaRPr lang="en-US" altLang="ja-JP" dirty="0"/>
          </a:p>
        </p:txBody>
      </p:sp>
    </p:spTree>
    <p:extLst>
      <p:ext uri="{BB962C8B-B14F-4D97-AF65-F5344CB8AC3E}">
        <p14:creationId xmlns:p14="http://schemas.microsoft.com/office/powerpoint/2010/main" val="17174363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3A57BA3-791E-4EB3-BF21-6E4170DCE25B}"/>
              </a:ext>
            </a:extLst>
          </p:cNvPr>
          <p:cNvSpPr>
            <a:spLocks noGrp="1"/>
          </p:cNvSpPr>
          <p:nvPr>
            <p:ph type="title"/>
          </p:nvPr>
        </p:nvSpPr>
        <p:spPr>
          <a:xfrm>
            <a:off x="437101" y="228600"/>
            <a:ext cx="984549" cy="641398"/>
          </a:xfrm>
        </p:spPr>
        <p:txBody>
          <a:bodyPr>
            <a:normAutofit fontScale="90000"/>
          </a:bodyPr>
          <a:lstStyle/>
          <a:p>
            <a:r>
              <a:rPr kumimoji="1" lang="ja-JP" altLang="en-US" b="1" dirty="0">
                <a:latin typeface="游明朝 Demibold" panose="02020600000000000000" pitchFamily="18" charset="-128"/>
                <a:ea typeface="游明朝 Demibold" panose="02020600000000000000" pitchFamily="18" charset="-128"/>
              </a:rPr>
              <a:t>目次</a:t>
            </a:r>
          </a:p>
        </p:txBody>
      </p:sp>
      <p:sp>
        <p:nvSpPr>
          <p:cNvPr id="4" name="スライド番号プレースホルダー 3">
            <a:extLst>
              <a:ext uri="{FF2B5EF4-FFF2-40B4-BE49-F238E27FC236}">
                <a16:creationId xmlns:a16="http://schemas.microsoft.com/office/drawing/2014/main" id="{E73842BE-3CDD-44DD-9BA9-B98CD50056DD}"/>
              </a:ext>
            </a:extLst>
          </p:cNvPr>
          <p:cNvSpPr>
            <a:spLocks noGrp="1"/>
          </p:cNvSpPr>
          <p:nvPr>
            <p:ph type="sldNum" sz="quarter" idx="12"/>
          </p:nvPr>
        </p:nvSpPr>
        <p:spPr/>
        <p:txBody>
          <a:bodyPr/>
          <a:lstStyle/>
          <a:p>
            <a:pPr>
              <a:defRPr/>
            </a:pPr>
            <a:fld id="{112EA146-AC33-4D4C-BECA-41104911C27E}" type="slidenum">
              <a:rPr lang="en-US" altLang="ja-JP" smtClean="0"/>
              <a:pPr>
                <a:defRPr/>
              </a:pPr>
              <a:t>2</a:t>
            </a:fld>
            <a:endParaRPr lang="en-US" altLang="ja-JP" dirty="0"/>
          </a:p>
        </p:txBody>
      </p:sp>
      <p:sp>
        <p:nvSpPr>
          <p:cNvPr id="7" name="四角形: 角を丸くする 6">
            <a:extLst>
              <a:ext uri="{FF2B5EF4-FFF2-40B4-BE49-F238E27FC236}">
                <a16:creationId xmlns:a16="http://schemas.microsoft.com/office/drawing/2014/main" id="{6A729B10-5636-46A5-AC9C-9EEBB595B2E8}"/>
              </a:ext>
            </a:extLst>
          </p:cNvPr>
          <p:cNvSpPr/>
          <p:nvPr/>
        </p:nvSpPr>
        <p:spPr>
          <a:xfrm>
            <a:off x="566555" y="1493785"/>
            <a:ext cx="422245" cy="810090"/>
          </a:xfrm>
          <a:prstGeom prst="roundRect">
            <a:avLst>
              <a:gd name="adj" fmla="val 0"/>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kumimoji="1" lang="ja-JP" altLang="en-US" sz="2400" b="1" dirty="0">
                <a:solidFill>
                  <a:schemeClr val="tx1"/>
                </a:solidFill>
              </a:rPr>
              <a:t>１</a:t>
            </a:r>
          </a:p>
        </p:txBody>
      </p:sp>
      <p:sp>
        <p:nvSpPr>
          <p:cNvPr id="9" name="四角形: 角を丸くする 8">
            <a:extLst>
              <a:ext uri="{FF2B5EF4-FFF2-40B4-BE49-F238E27FC236}">
                <a16:creationId xmlns:a16="http://schemas.microsoft.com/office/drawing/2014/main" id="{54552448-3FD6-45CD-B96A-1F7B01FB3020}"/>
              </a:ext>
            </a:extLst>
          </p:cNvPr>
          <p:cNvSpPr/>
          <p:nvPr/>
        </p:nvSpPr>
        <p:spPr>
          <a:xfrm>
            <a:off x="971600" y="1493785"/>
            <a:ext cx="7969878" cy="810090"/>
          </a:xfrm>
          <a:prstGeom prst="roundRect">
            <a:avLst>
              <a:gd name="adj" fmla="val 0"/>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kumimoji="1" lang="ja-JP" altLang="en-US" sz="2400" b="1" dirty="0">
                <a:solidFill>
                  <a:schemeClr val="tx1"/>
                </a:solidFill>
              </a:rPr>
              <a:t>結論：高校入試出題傾向は大きく変化（社会科の分析）</a:t>
            </a:r>
            <a:endParaRPr kumimoji="1" lang="en-US" altLang="ja-JP" sz="2400" b="1" dirty="0">
              <a:solidFill>
                <a:schemeClr val="tx1"/>
              </a:solidFill>
            </a:endParaRPr>
          </a:p>
        </p:txBody>
      </p:sp>
      <p:sp>
        <p:nvSpPr>
          <p:cNvPr id="10" name="四角形: 角を丸くする 9">
            <a:extLst>
              <a:ext uri="{FF2B5EF4-FFF2-40B4-BE49-F238E27FC236}">
                <a16:creationId xmlns:a16="http://schemas.microsoft.com/office/drawing/2014/main" id="{14739134-7567-4599-A0CD-F2FDFCF92AE5}"/>
              </a:ext>
            </a:extLst>
          </p:cNvPr>
          <p:cNvSpPr/>
          <p:nvPr/>
        </p:nvSpPr>
        <p:spPr>
          <a:xfrm>
            <a:off x="566555" y="2393885"/>
            <a:ext cx="422245" cy="810090"/>
          </a:xfrm>
          <a:prstGeom prst="roundRect">
            <a:avLst>
              <a:gd name="adj" fmla="val 0"/>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kumimoji="1" lang="ja-JP" altLang="en-US" sz="2400" b="1" dirty="0">
                <a:solidFill>
                  <a:schemeClr val="tx1"/>
                </a:solidFill>
              </a:rPr>
              <a:t>２</a:t>
            </a:r>
          </a:p>
        </p:txBody>
      </p:sp>
      <p:sp>
        <p:nvSpPr>
          <p:cNvPr id="11" name="四角形: 角を丸くする 10">
            <a:extLst>
              <a:ext uri="{FF2B5EF4-FFF2-40B4-BE49-F238E27FC236}">
                <a16:creationId xmlns:a16="http://schemas.microsoft.com/office/drawing/2014/main" id="{22098B34-072D-4F6C-ACF3-6868EB59F6F2}"/>
              </a:ext>
            </a:extLst>
          </p:cNvPr>
          <p:cNvSpPr/>
          <p:nvPr/>
        </p:nvSpPr>
        <p:spPr>
          <a:xfrm>
            <a:off x="971600" y="2393885"/>
            <a:ext cx="7969878" cy="810090"/>
          </a:xfrm>
          <a:prstGeom prst="roundRect">
            <a:avLst>
              <a:gd name="adj" fmla="val 0"/>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kumimoji="1" lang="ja-JP" altLang="en-US" sz="2400" b="1" dirty="0">
                <a:solidFill>
                  <a:schemeClr val="tx1"/>
                </a:solidFill>
              </a:rPr>
              <a:t>事例</a:t>
            </a:r>
            <a:r>
              <a:rPr lang="ja-JP" altLang="en-US" sz="2400" b="1" dirty="0">
                <a:solidFill>
                  <a:schemeClr val="tx1"/>
                </a:solidFill>
              </a:rPr>
              <a:t>：具体的にどういう問題が出題されているのか</a:t>
            </a:r>
            <a:endParaRPr kumimoji="1" lang="en-US" altLang="ja-JP" sz="2400" b="1" dirty="0">
              <a:solidFill>
                <a:schemeClr val="tx1"/>
              </a:solidFill>
            </a:endParaRPr>
          </a:p>
        </p:txBody>
      </p:sp>
      <p:sp>
        <p:nvSpPr>
          <p:cNvPr id="12" name="四角形: 角を丸くする 11">
            <a:extLst>
              <a:ext uri="{FF2B5EF4-FFF2-40B4-BE49-F238E27FC236}">
                <a16:creationId xmlns:a16="http://schemas.microsoft.com/office/drawing/2014/main" id="{F04B49BB-D91A-4F19-9B57-5E25DA5A1875}"/>
              </a:ext>
            </a:extLst>
          </p:cNvPr>
          <p:cNvSpPr/>
          <p:nvPr/>
        </p:nvSpPr>
        <p:spPr>
          <a:xfrm>
            <a:off x="566555" y="3278272"/>
            <a:ext cx="422245" cy="810090"/>
          </a:xfrm>
          <a:prstGeom prst="roundRect">
            <a:avLst>
              <a:gd name="adj" fmla="val 0"/>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ja-JP" altLang="en-US" sz="2400" b="1" dirty="0">
                <a:solidFill>
                  <a:schemeClr val="tx1"/>
                </a:solidFill>
              </a:rPr>
              <a:t>３</a:t>
            </a:r>
            <a:endParaRPr kumimoji="1" lang="ja-JP" altLang="en-US" sz="2400" b="1" dirty="0">
              <a:solidFill>
                <a:schemeClr val="tx1"/>
              </a:solidFill>
            </a:endParaRPr>
          </a:p>
        </p:txBody>
      </p:sp>
      <p:sp>
        <p:nvSpPr>
          <p:cNvPr id="13" name="四角形: 角を丸くする 12">
            <a:extLst>
              <a:ext uri="{FF2B5EF4-FFF2-40B4-BE49-F238E27FC236}">
                <a16:creationId xmlns:a16="http://schemas.microsoft.com/office/drawing/2014/main" id="{7E3E530B-58EC-4526-807D-B27BCDAE4207}"/>
              </a:ext>
            </a:extLst>
          </p:cNvPr>
          <p:cNvSpPr/>
          <p:nvPr/>
        </p:nvSpPr>
        <p:spPr>
          <a:xfrm>
            <a:off x="971600" y="3278272"/>
            <a:ext cx="7969878" cy="810090"/>
          </a:xfrm>
          <a:prstGeom prst="roundRect">
            <a:avLst>
              <a:gd name="adj" fmla="val 0"/>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ja-JP" altLang="en-US" sz="2400" b="1" dirty="0">
                <a:solidFill>
                  <a:schemeClr val="tx1"/>
                </a:solidFill>
              </a:rPr>
              <a:t>予測：今後の入試傾向はどう変化するのか</a:t>
            </a:r>
            <a:endParaRPr kumimoji="1" lang="ja-JP" altLang="en-US" sz="2400" b="1" dirty="0">
              <a:solidFill>
                <a:schemeClr val="tx1"/>
              </a:solidFill>
            </a:endParaRPr>
          </a:p>
        </p:txBody>
      </p:sp>
      <p:sp>
        <p:nvSpPr>
          <p:cNvPr id="3" name="四角形: 角を丸くする 2">
            <a:extLst>
              <a:ext uri="{FF2B5EF4-FFF2-40B4-BE49-F238E27FC236}">
                <a16:creationId xmlns:a16="http://schemas.microsoft.com/office/drawing/2014/main" id="{63226348-8862-4730-995A-41B7B83A5143}"/>
              </a:ext>
            </a:extLst>
          </p:cNvPr>
          <p:cNvSpPr/>
          <p:nvPr/>
        </p:nvSpPr>
        <p:spPr>
          <a:xfrm>
            <a:off x="566555" y="4162659"/>
            <a:ext cx="422245" cy="810090"/>
          </a:xfrm>
          <a:prstGeom prst="roundRect">
            <a:avLst>
              <a:gd name="adj" fmla="val 0"/>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ja-JP" altLang="en-US" sz="2400" b="1" dirty="0">
                <a:solidFill>
                  <a:schemeClr val="tx1"/>
                </a:solidFill>
              </a:rPr>
              <a:t>４</a:t>
            </a:r>
            <a:endParaRPr kumimoji="1" lang="ja-JP" altLang="en-US" sz="2400" b="1" dirty="0">
              <a:solidFill>
                <a:schemeClr val="tx1"/>
              </a:solidFill>
            </a:endParaRPr>
          </a:p>
        </p:txBody>
      </p:sp>
      <p:sp>
        <p:nvSpPr>
          <p:cNvPr id="5" name="四角形: 角を丸くする 4">
            <a:extLst>
              <a:ext uri="{FF2B5EF4-FFF2-40B4-BE49-F238E27FC236}">
                <a16:creationId xmlns:a16="http://schemas.microsoft.com/office/drawing/2014/main" id="{3DF4C967-6F0C-4C95-829B-50D8126502CB}"/>
              </a:ext>
            </a:extLst>
          </p:cNvPr>
          <p:cNvSpPr/>
          <p:nvPr/>
        </p:nvSpPr>
        <p:spPr>
          <a:xfrm>
            <a:off x="971600" y="4162659"/>
            <a:ext cx="7969878" cy="810090"/>
          </a:xfrm>
          <a:prstGeom prst="roundRect">
            <a:avLst>
              <a:gd name="adj" fmla="val 0"/>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ja-JP" altLang="en-US" sz="2400" b="1" dirty="0">
                <a:solidFill>
                  <a:schemeClr val="tx1"/>
                </a:solidFill>
              </a:rPr>
              <a:t>対策：入試の変化にどう対応すればよいか</a:t>
            </a:r>
            <a:endParaRPr kumimoji="1" lang="ja-JP" altLang="en-US" sz="2400" b="1" dirty="0">
              <a:solidFill>
                <a:schemeClr val="tx1"/>
              </a:solidFill>
            </a:endParaRPr>
          </a:p>
        </p:txBody>
      </p:sp>
    </p:spTree>
    <p:extLst>
      <p:ext uri="{BB962C8B-B14F-4D97-AF65-F5344CB8AC3E}">
        <p14:creationId xmlns:p14="http://schemas.microsoft.com/office/powerpoint/2010/main" val="3037691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6422524F-6FC6-4CC1-AC97-C075AADD3800}"/>
              </a:ext>
            </a:extLst>
          </p:cNvPr>
          <p:cNvSpPr>
            <a:spLocks noGrp="1"/>
          </p:cNvSpPr>
          <p:nvPr>
            <p:ph idx="1"/>
          </p:nvPr>
        </p:nvSpPr>
        <p:spPr>
          <a:xfrm>
            <a:off x="1736685" y="3045958"/>
            <a:ext cx="5940209" cy="405400"/>
          </a:xfrm>
        </p:spPr>
        <p:txBody>
          <a:bodyPr>
            <a:normAutofit fontScale="92500" lnSpcReduction="20000"/>
          </a:bodyPr>
          <a:lstStyle/>
          <a:p>
            <a:pPr marL="0" indent="0">
              <a:spcBef>
                <a:spcPts val="0"/>
              </a:spcBef>
              <a:buNone/>
            </a:pPr>
            <a:r>
              <a:rPr kumimoji="1" lang="ja-JP" altLang="en-US" sz="2800" dirty="0">
                <a:latin typeface="メイリオ" panose="020B0604030504040204" pitchFamily="50" charset="-128"/>
                <a:ea typeface="メイリオ" panose="020B0604030504040204" pitchFamily="50" charset="-128"/>
                <a:cs typeface="Arial" panose="020B0604020202020204" pitchFamily="34" charset="0"/>
              </a:rPr>
              <a:t>ご清聴ありがとうございました。</a:t>
            </a:r>
            <a:endParaRPr kumimoji="1" lang="en-US" altLang="ja-JP" sz="2800" dirty="0">
              <a:latin typeface="メイリオ" panose="020B0604030504040204" pitchFamily="50" charset="-128"/>
              <a:ea typeface="メイリオ" panose="020B0604030504040204" pitchFamily="50" charset="-128"/>
              <a:cs typeface="Arial" panose="020B0604020202020204" pitchFamily="34" charset="0"/>
            </a:endParaRPr>
          </a:p>
        </p:txBody>
      </p:sp>
      <p:sp>
        <p:nvSpPr>
          <p:cNvPr id="4" name="スライド番号プレースホルダー 3">
            <a:extLst>
              <a:ext uri="{FF2B5EF4-FFF2-40B4-BE49-F238E27FC236}">
                <a16:creationId xmlns:a16="http://schemas.microsoft.com/office/drawing/2014/main" id="{E50716D0-3AE4-4F74-974B-A9DA0CD0059D}"/>
              </a:ext>
            </a:extLst>
          </p:cNvPr>
          <p:cNvSpPr>
            <a:spLocks noGrp="1"/>
          </p:cNvSpPr>
          <p:nvPr>
            <p:ph type="sldNum" sz="quarter" idx="12"/>
          </p:nvPr>
        </p:nvSpPr>
        <p:spPr/>
        <p:txBody>
          <a:bodyPr/>
          <a:lstStyle/>
          <a:p>
            <a:pPr>
              <a:defRPr/>
            </a:pPr>
            <a:fld id="{112EA146-AC33-4D4C-BECA-41104911C27E}" type="slidenum">
              <a:rPr lang="en-US" altLang="ja-JP" smtClean="0"/>
              <a:pPr>
                <a:defRPr/>
              </a:pPr>
              <a:t>20</a:t>
            </a:fld>
            <a:endParaRPr lang="en-US" altLang="ja-JP" dirty="0"/>
          </a:p>
        </p:txBody>
      </p:sp>
    </p:spTree>
    <p:extLst>
      <p:ext uri="{BB962C8B-B14F-4D97-AF65-F5344CB8AC3E}">
        <p14:creationId xmlns:p14="http://schemas.microsoft.com/office/powerpoint/2010/main" val="2749744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391B855-0B0E-40A1-A86E-5E263C5FDD8E}"/>
              </a:ext>
            </a:extLst>
          </p:cNvPr>
          <p:cNvSpPr>
            <a:spLocks noGrp="1"/>
          </p:cNvSpPr>
          <p:nvPr>
            <p:ph type="title"/>
          </p:nvPr>
        </p:nvSpPr>
        <p:spPr>
          <a:xfrm>
            <a:off x="628650" y="365126"/>
            <a:ext cx="7886700" cy="318569"/>
          </a:xfrm>
        </p:spPr>
        <p:txBody>
          <a:bodyPr>
            <a:noAutofit/>
          </a:bodyPr>
          <a:lstStyle/>
          <a:p>
            <a:r>
              <a:rPr kumimoji="1" lang="ja-JP" altLang="en-US" sz="2400" b="1" dirty="0">
                <a:latin typeface="+mn-ea"/>
                <a:ea typeface="+mn-ea"/>
              </a:rPr>
              <a:t>ご参考：今回の分析観点</a:t>
            </a:r>
          </a:p>
        </p:txBody>
      </p:sp>
      <p:graphicFrame>
        <p:nvGraphicFramePr>
          <p:cNvPr id="5" name="コンテンツ プレースホルダー 4">
            <a:extLst>
              <a:ext uri="{FF2B5EF4-FFF2-40B4-BE49-F238E27FC236}">
                <a16:creationId xmlns:a16="http://schemas.microsoft.com/office/drawing/2014/main" id="{14F3C21F-34B9-4532-8B7E-3B54FBF55B63}"/>
              </a:ext>
            </a:extLst>
          </p:cNvPr>
          <p:cNvGraphicFramePr>
            <a:graphicFrameLocks noGrp="1"/>
          </p:cNvGraphicFramePr>
          <p:nvPr>
            <p:ph idx="1"/>
            <p:extLst>
              <p:ext uri="{D42A27DB-BD31-4B8C-83A1-F6EECF244321}">
                <p14:modId xmlns:p14="http://schemas.microsoft.com/office/powerpoint/2010/main" val="4251441805"/>
              </p:ext>
            </p:extLst>
          </p:nvPr>
        </p:nvGraphicFramePr>
        <p:xfrm>
          <a:off x="522288" y="1674013"/>
          <a:ext cx="8099425" cy="46803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スライド番号プレースホルダー 3">
            <a:extLst>
              <a:ext uri="{FF2B5EF4-FFF2-40B4-BE49-F238E27FC236}">
                <a16:creationId xmlns:a16="http://schemas.microsoft.com/office/drawing/2014/main" id="{6C829B5B-912E-42E7-9DFF-DFC2F090704B}"/>
              </a:ext>
            </a:extLst>
          </p:cNvPr>
          <p:cNvSpPr>
            <a:spLocks noGrp="1"/>
          </p:cNvSpPr>
          <p:nvPr>
            <p:ph type="sldNum" sz="quarter" idx="12"/>
          </p:nvPr>
        </p:nvSpPr>
        <p:spPr/>
        <p:txBody>
          <a:bodyPr/>
          <a:lstStyle/>
          <a:p>
            <a:pPr>
              <a:defRPr/>
            </a:pPr>
            <a:fld id="{112EA146-AC33-4D4C-BECA-41104911C27E}" type="slidenum">
              <a:rPr lang="en-US" altLang="ja-JP" smtClean="0"/>
              <a:pPr>
                <a:defRPr/>
              </a:pPr>
              <a:t>21</a:t>
            </a:fld>
            <a:endParaRPr lang="en-US" altLang="ja-JP" dirty="0"/>
          </a:p>
        </p:txBody>
      </p:sp>
      <p:sp>
        <p:nvSpPr>
          <p:cNvPr id="3" name="コンテンツ プレースホルダー 2">
            <a:extLst>
              <a:ext uri="{FF2B5EF4-FFF2-40B4-BE49-F238E27FC236}">
                <a16:creationId xmlns:a16="http://schemas.microsoft.com/office/drawing/2014/main" id="{A773931E-3F43-4319-A9BB-F0456E39CFA9}"/>
              </a:ext>
            </a:extLst>
          </p:cNvPr>
          <p:cNvSpPr txBox="1">
            <a:spLocks/>
          </p:cNvSpPr>
          <p:nvPr/>
        </p:nvSpPr>
        <p:spPr bwMode="auto">
          <a:xfrm>
            <a:off x="656565" y="1043735"/>
            <a:ext cx="7534463" cy="720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vert="horz" wrap="square" lIns="91440" tIns="45720" rIns="91440" bIns="45720" numCol="1" anchor="t" anchorCtr="0" compatLnSpc="1">
            <a:prstTxWarp prst="textNoShape">
              <a:avLst/>
            </a:prstTxWarp>
          </a:bodyPr>
          <a:lstStyle>
            <a:lvl1pPr marL="342900" indent="-342900" algn="l" defTabSz="762000" rtl="0" eaLnBrk="0" fontAlgn="base" hangingPunct="0">
              <a:spcBef>
                <a:spcPct val="20000"/>
              </a:spcBef>
              <a:spcAft>
                <a:spcPct val="0"/>
              </a:spcAft>
              <a:buChar char="•"/>
              <a:defRPr kumimoji="1" sz="2800">
                <a:solidFill>
                  <a:schemeClr val="tx1"/>
                </a:solidFill>
                <a:latin typeface="メイリオ"/>
                <a:ea typeface="+mn-ea"/>
                <a:cs typeface="+mn-cs"/>
              </a:defRPr>
            </a:lvl1pPr>
            <a:lvl2pPr marL="742950" indent="-285750" algn="l" defTabSz="762000" rtl="0" eaLnBrk="0" fontAlgn="base" hangingPunct="0">
              <a:spcBef>
                <a:spcPct val="20000"/>
              </a:spcBef>
              <a:spcAft>
                <a:spcPct val="0"/>
              </a:spcAft>
              <a:buChar char="–"/>
              <a:defRPr kumimoji="1" sz="2400">
                <a:solidFill>
                  <a:schemeClr val="tx1"/>
                </a:solidFill>
                <a:latin typeface="メイリオ"/>
                <a:ea typeface="+mn-ea"/>
              </a:defRPr>
            </a:lvl2pPr>
            <a:lvl3pPr marL="1143000" indent="-228600" algn="l" defTabSz="762000" rtl="0" eaLnBrk="0" fontAlgn="base" hangingPunct="0">
              <a:spcBef>
                <a:spcPct val="20000"/>
              </a:spcBef>
              <a:spcAft>
                <a:spcPct val="0"/>
              </a:spcAft>
              <a:buChar char="•"/>
              <a:defRPr kumimoji="1" sz="2000">
                <a:solidFill>
                  <a:schemeClr val="tx1"/>
                </a:solidFill>
                <a:latin typeface="メイリオ"/>
                <a:ea typeface="+mn-ea"/>
              </a:defRPr>
            </a:lvl3pPr>
            <a:lvl4pPr marL="1600200" indent="-228600" algn="l" defTabSz="762000" rtl="0" eaLnBrk="0" fontAlgn="base" hangingPunct="0">
              <a:spcBef>
                <a:spcPct val="20000"/>
              </a:spcBef>
              <a:spcAft>
                <a:spcPct val="0"/>
              </a:spcAft>
              <a:buChar char="–"/>
              <a:defRPr kumimoji="1" sz="2000">
                <a:solidFill>
                  <a:schemeClr val="tx1"/>
                </a:solidFill>
                <a:latin typeface="メイリオ"/>
                <a:ea typeface="+mn-ea"/>
              </a:defRPr>
            </a:lvl4pPr>
            <a:lvl5pPr marL="2057400" indent="-228600" algn="l" defTabSz="762000" rtl="0" eaLnBrk="0" fontAlgn="base" hangingPunct="0">
              <a:spcBef>
                <a:spcPct val="20000"/>
              </a:spcBef>
              <a:spcAft>
                <a:spcPct val="0"/>
              </a:spcAft>
              <a:buChar char="•"/>
              <a:defRPr kumimoji="1" sz="2000">
                <a:solidFill>
                  <a:schemeClr val="tx1"/>
                </a:solidFill>
                <a:latin typeface="メイリオ"/>
                <a:ea typeface="+mn-ea"/>
              </a:defRPr>
            </a:lvl5pPr>
            <a:lvl6pPr marL="2514600" indent="-228600" algn="l" defTabSz="762000" rtl="0" eaLnBrk="0" fontAlgn="base" hangingPunct="0">
              <a:spcBef>
                <a:spcPct val="20000"/>
              </a:spcBef>
              <a:spcAft>
                <a:spcPct val="0"/>
              </a:spcAft>
              <a:buChar char="•"/>
              <a:defRPr kumimoji="1" sz="2000">
                <a:solidFill>
                  <a:schemeClr val="tx1"/>
                </a:solidFill>
                <a:latin typeface="+mn-lt"/>
                <a:ea typeface="+mn-ea"/>
              </a:defRPr>
            </a:lvl6pPr>
            <a:lvl7pPr marL="2971800" indent="-228600" algn="l" defTabSz="762000" rtl="0" eaLnBrk="0" fontAlgn="base" hangingPunct="0">
              <a:spcBef>
                <a:spcPct val="20000"/>
              </a:spcBef>
              <a:spcAft>
                <a:spcPct val="0"/>
              </a:spcAft>
              <a:buChar char="•"/>
              <a:defRPr kumimoji="1" sz="2000">
                <a:solidFill>
                  <a:schemeClr val="tx1"/>
                </a:solidFill>
                <a:latin typeface="+mn-lt"/>
                <a:ea typeface="+mn-ea"/>
              </a:defRPr>
            </a:lvl7pPr>
            <a:lvl8pPr marL="3429000" indent="-228600" algn="l" defTabSz="762000" rtl="0" eaLnBrk="0" fontAlgn="base" hangingPunct="0">
              <a:spcBef>
                <a:spcPct val="20000"/>
              </a:spcBef>
              <a:spcAft>
                <a:spcPct val="0"/>
              </a:spcAft>
              <a:buChar char="•"/>
              <a:defRPr kumimoji="1" sz="2000">
                <a:solidFill>
                  <a:schemeClr val="tx1"/>
                </a:solidFill>
                <a:latin typeface="+mn-lt"/>
                <a:ea typeface="+mn-ea"/>
              </a:defRPr>
            </a:lvl8pPr>
            <a:lvl9pPr marL="3886200" indent="-228600" algn="l" defTabSz="762000" rtl="0" eaLnBrk="0" fontAlgn="base" hangingPunct="0">
              <a:spcBef>
                <a:spcPct val="20000"/>
              </a:spcBef>
              <a:spcAft>
                <a:spcPct val="0"/>
              </a:spcAft>
              <a:buChar char="•"/>
              <a:defRPr kumimoji="1" sz="2000">
                <a:solidFill>
                  <a:schemeClr val="tx1"/>
                </a:solidFill>
                <a:latin typeface="+mn-lt"/>
                <a:ea typeface="+mn-ea"/>
              </a:defRPr>
            </a:lvl9pPr>
          </a:lstStyle>
          <a:p>
            <a:pPr marL="0" indent="0">
              <a:spcBef>
                <a:spcPts val="0"/>
              </a:spcBef>
              <a:buNone/>
            </a:pPr>
            <a:r>
              <a:rPr lang="ja-JP" altLang="en-US" sz="2000" b="1" kern="0" dirty="0">
                <a:ln w="0"/>
                <a:solidFill>
                  <a:srgbClr val="0070C0"/>
                </a:solidFill>
                <a:effectLst>
                  <a:outerShdw blurRad="38100" dist="25400" dir="5400000" algn="ctr" rotWithShape="0">
                    <a:srgbClr val="6E747A">
                      <a:alpha val="43000"/>
                    </a:srgbClr>
                  </a:outerShdw>
                </a:effectLst>
              </a:rPr>
              <a:t>自県の入試問題を思考コードで分類することで</a:t>
            </a:r>
            <a:endParaRPr lang="en-US" altLang="ja-JP" sz="2000" b="1" kern="0" dirty="0">
              <a:ln w="0"/>
              <a:solidFill>
                <a:srgbClr val="0070C0"/>
              </a:solidFill>
              <a:effectLst>
                <a:outerShdw blurRad="38100" dist="25400" dir="5400000" algn="ctr" rotWithShape="0">
                  <a:srgbClr val="6E747A">
                    <a:alpha val="43000"/>
                  </a:srgbClr>
                </a:outerShdw>
              </a:effectLst>
            </a:endParaRPr>
          </a:p>
          <a:p>
            <a:pPr marL="0" indent="0">
              <a:spcBef>
                <a:spcPts val="0"/>
              </a:spcBef>
              <a:buNone/>
            </a:pPr>
            <a:r>
              <a:rPr lang="ja-JP" altLang="en-US" sz="2000" b="1" kern="0" dirty="0">
                <a:ln w="0"/>
                <a:solidFill>
                  <a:srgbClr val="0070C0"/>
                </a:solidFill>
                <a:effectLst>
                  <a:outerShdw blurRad="38100" dist="25400" dir="5400000" algn="ctr" rotWithShape="0">
                    <a:srgbClr val="6E747A">
                      <a:alpha val="43000"/>
                    </a:srgbClr>
                  </a:outerShdw>
                </a:effectLst>
              </a:rPr>
              <a:t>新しい入試傾向へ対策が見えてきます</a:t>
            </a:r>
            <a:endParaRPr lang="en-US" altLang="ja-JP" sz="2000" b="1" kern="0" dirty="0">
              <a:ln w="0"/>
              <a:solidFill>
                <a:srgbClr val="0070C0"/>
              </a:solidFill>
              <a:effectLst>
                <a:outerShdw blurRad="38100" dist="25400" dir="5400000" algn="ctr" rotWithShape="0">
                  <a:srgbClr val="6E747A">
                    <a:alpha val="43000"/>
                  </a:srgbClr>
                </a:outerShdw>
              </a:effectLst>
            </a:endParaRPr>
          </a:p>
        </p:txBody>
      </p:sp>
    </p:spTree>
    <p:extLst>
      <p:ext uri="{BB962C8B-B14F-4D97-AF65-F5344CB8AC3E}">
        <p14:creationId xmlns:p14="http://schemas.microsoft.com/office/powerpoint/2010/main" val="31650163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BF7E426A-6446-4268-81AA-EEE2572EDB09}"/>
              </a:ext>
            </a:extLst>
          </p:cNvPr>
          <p:cNvSpPr>
            <a:spLocks noGrp="1"/>
          </p:cNvSpPr>
          <p:nvPr>
            <p:ph idx="1"/>
          </p:nvPr>
        </p:nvSpPr>
        <p:spPr>
          <a:xfrm>
            <a:off x="1002647" y="1583795"/>
            <a:ext cx="7138706" cy="1980220"/>
          </a:xfrm>
        </p:spPr>
        <p:txBody>
          <a:bodyPr/>
          <a:lstStyle/>
          <a:p>
            <a:pPr marL="0" indent="0">
              <a:buNone/>
            </a:pPr>
            <a:r>
              <a:rPr lang="ja-JP" altLang="en-US" sz="3200" b="1" dirty="0">
                <a:ln w="0"/>
                <a:effectLst>
                  <a:outerShdw blurRad="38100" dist="25400" dir="5400000" algn="ctr" rotWithShape="0">
                    <a:srgbClr val="6E747A">
                      <a:alpha val="43000"/>
                    </a:srgbClr>
                  </a:outerShdw>
                </a:effectLst>
              </a:rPr>
              <a:t>記述問題増加や</a:t>
            </a:r>
            <a:r>
              <a:rPr lang="en-US" altLang="ja-JP" sz="3200" b="1" dirty="0">
                <a:ln w="0"/>
                <a:effectLst>
                  <a:outerShdw blurRad="38100" dist="25400" dir="5400000" algn="ctr" rotWithShape="0">
                    <a:srgbClr val="6E747A">
                      <a:alpha val="43000"/>
                    </a:srgbClr>
                  </a:outerShdw>
                </a:effectLst>
              </a:rPr>
              <a:t>B-2 </a:t>
            </a:r>
            <a:r>
              <a:rPr lang="ja-JP" altLang="en-US" sz="3200" b="1" dirty="0">
                <a:ln w="0"/>
                <a:effectLst>
                  <a:outerShdw blurRad="38100" dist="25400" dir="5400000" algn="ctr" rotWithShape="0">
                    <a:srgbClr val="6E747A">
                      <a:alpha val="43000"/>
                    </a:srgbClr>
                  </a:outerShdw>
                </a:effectLst>
              </a:rPr>
              <a:t>問題増加によって，入試の結果が大きく変わった県</a:t>
            </a:r>
            <a:endParaRPr lang="en-US" altLang="ja-JP" sz="3200" b="1" dirty="0">
              <a:ln w="0"/>
              <a:effectLst>
                <a:outerShdw blurRad="38100" dist="25400" dir="5400000" algn="ctr" rotWithShape="0">
                  <a:srgbClr val="6E747A">
                    <a:alpha val="43000"/>
                  </a:srgbClr>
                </a:outerShdw>
              </a:effectLst>
            </a:endParaRPr>
          </a:p>
        </p:txBody>
      </p:sp>
      <p:sp>
        <p:nvSpPr>
          <p:cNvPr id="4" name="スライド番号プレースホルダー 3">
            <a:extLst>
              <a:ext uri="{FF2B5EF4-FFF2-40B4-BE49-F238E27FC236}">
                <a16:creationId xmlns:a16="http://schemas.microsoft.com/office/drawing/2014/main" id="{E73842BE-3CDD-44DD-9BA9-B98CD50056DD}"/>
              </a:ext>
            </a:extLst>
          </p:cNvPr>
          <p:cNvSpPr>
            <a:spLocks noGrp="1"/>
          </p:cNvSpPr>
          <p:nvPr>
            <p:ph type="sldNum" sz="quarter" idx="12"/>
          </p:nvPr>
        </p:nvSpPr>
        <p:spPr/>
        <p:txBody>
          <a:bodyPr/>
          <a:lstStyle/>
          <a:p>
            <a:pPr>
              <a:defRPr/>
            </a:pPr>
            <a:fld id="{112EA146-AC33-4D4C-BECA-41104911C27E}" type="slidenum">
              <a:rPr lang="en-US" altLang="ja-JP" smtClean="0"/>
              <a:pPr>
                <a:defRPr/>
              </a:pPr>
              <a:t>22</a:t>
            </a:fld>
            <a:endParaRPr lang="en-US" altLang="ja-JP" dirty="0"/>
          </a:p>
        </p:txBody>
      </p:sp>
      <p:sp>
        <p:nvSpPr>
          <p:cNvPr id="5" name="タイトル 1">
            <a:extLst>
              <a:ext uri="{FF2B5EF4-FFF2-40B4-BE49-F238E27FC236}">
                <a16:creationId xmlns:a16="http://schemas.microsoft.com/office/drawing/2014/main" id="{4B275D98-4A4C-4089-AF13-52E11F7D7710}"/>
              </a:ext>
            </a:extLst>
          </p:cNvPr>
          <p:cNvSpPr>
            <a:spLocks noGrp="1"/>
          </p:cNvSpPr>
          <p:nvPr>
            <p:ph type="title"/>
          </p:nvPr>
        </p:nvSpPr>
        <p:spPr>
          <a:xfrm>
            <a:off x="628650" y="365126"/>
            <a:ext cx="7886700" cy="318569"/>
          </a:xfrm>
        </p:spPr>
        <p:txBody>
          <a:bodyPr>
            <a:noAutofit/>
          </a:bodyPr>
          <a:lstStyle/>
          <a:p>
            <a:r>
              <a:rPr kumimoji="1" lang="ja-JP" altLang="en-US" sz="2400" b="1" dirty="0">
                <a:latin typeface="+mn-ea"/>
                <a:ea typeface="+mn-ea"/>
              </a:rPr>
              <a:t>ご参考資料</a:t>
            </a:r>
          </a:p>
        </p:txBody>
      </p:sp>
    </p:spTree>
    <p:extLst>
      <p:ext uri="{BB962C8B-B14F-4D97-AF65-F5344CB8AC3E}">
        <p14:creationId xmlns:p14="http://schemas.microsoft.com/office/powerpoint/2010/main" val="312731723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AFE63D5-FCE5-4464-A4EC-F3681488A9EF}"/>
              </a:ext>
            </a:extLst>
          </p:cNvPr>
          <p:cNvSpPr>
            <a:spLocks noGrp="1"/>
          </p:cNvSpPr>
          <p:nvPr>
            <p:ph type="title"/>
          </p:nvPr>
        </p:nvSpPr>
        <p:spPr>
          <a:xfrm>
            <a:off x="628650" y="365127"/>
            <a:ext cx="7886700" cy="406554"/>
          </a:xfrm>
        </p:spPr>
        <p:txBody>
          <a:bodyPr>
            <a:noAutofit/>
          </a:bodyPr>
          <a:lstStyle/>
          <a:p>
            <a:r>
              <a:rPr kumimoji="1" lang="ja-JP" altLang="en-US" sz="2400" b="1" dirty="0">
                <a:latin typeface="+mn-ea"/>
                <a:ea typeface="+mn-ea"/>
              </a:rPr>
              <a:t>記述問題数が倍増した</a:t>
            </a:r>
            <a:r>
              <a:rPr lang="ja-JP" altLang="en-US" sz="2400" b="1" dirty="0">
                <a:latin typeface="+mn-ea"/>
                <a:ea typeface="+mn-ea"/>
              </a:rPr>
              <a:t>茨城県</a:t>
            </a:r>
            <a:endParaRPr kumimoji="1" lang="ja-JP" altLang="en-US" sz="2400" b="1" dirty="0">
              <a:latin typeface="+mn-ea"/>
              <a:ea typeface="+mn-ea"/>
            </a:endParaRPr>
          </a:p>
        </p:txBody>
      </p:sp>
      <p:sp>
        <p:nvSpPr>
          <p:cNvPr id="3" name="コンテンツ プレースホルダー 2">
            <a:extLst>
              <a:ext uri="{FF2B5EF4-FFF2-40B4-BE49-F238E27FC236}">
                <a16:creationId xmlns:a16="http://schemas.microsoft.com/office/drawing/2014/main" id="{E80280B1-8939-48F7-8C05-E213D31ACD0C}"/>
              </a:ext>
            </a:extLst>
          </p:cNvPr>
          <p:cNvSpPr>
            <a:spLocks noGrp="1"/>
          </p:cNvSpPr>
          <p:nvPr>
            <p:ph idx="1"/>
          </p:nvPr>
        </p:nvSpPr>
        <p:spPr>
          <a:xfrm>
            <a:off x="638957" y="4778796"/>
            <a:ext cx="7803473" cy="1395510"/>
          </a:xfrm>
        </p:spPr>
        <p:txBody>
          <a:bodyPr/>
          <a:lstStyle/>
          <a:p>
            <a:pPr marL="0" indent="0">
              <a:buNone/>
            </a:pPr>
            <a:r>
              <a:rPr kumimoji="1" lang="ja-JP" altLang="en-US" sz="2400" dirty="0"/>
              <a:t>平均点が</a:t>
            </a:r>
            <a:r>
              <a:rPr kumimoji="1" lang="en-US" altLang="ja-JP" sz="2400" dirty="0"/>
              <a:t>59.0</a:t>
            </a:r>
            <a:r>
              <a:rPr lang="ja-JP" altLang="en-US" sz="2400" dirty="0"/>
              <a:t>点→</a:t>
            </a:r>
            <a:r>
              <a:rPr kumimoji="1" lang="en-US" altLang="ja-JP" sz="2400" dirty="0"/>
              <a:t>57.9</a:t>
            </a:r>
            <a:r>
              <a:rPr kumimoji="1" lang="ja-JP" altLang="en-US" sz="2400" dirty="0"/>
              <a:t>点→</a:t>
            </a:r>
            <a:r>
              <a:rPr kumimoji="1" lang="en-US" altLang="ja-JP" sz="2400" dirty="0"/>
              <a:t>43.9</a:t>
            </a:r>
            <a:r>
              <a:rPr kumimoji="1" lang="ja-JP" altLang="en-US" sz="2400" dirty="0"/>
              <a:t>点と大きく下降。</a:t>
            </a:r>
            <a:endParaRPr lang="en-US" altLang="ja-JP" sz="2400" dirty="0"/>
          </a:p>
          <a:p>
            <a:pPr marL="0" indent="0">
              <a:buNone/>
            </a:pPr>
            <a:r>
              <a:rPr kumimoji="1" lang="ja-JP" altLang="en-US" sz="2400" dirty="0"/>
              <a:t>記述式問題</a:t>
            </a:r>
            <a:r>
              <a:rPr lang="ja-JP" altLang="en-US" sz="2400" dirty="0"/>
              <a:t>の</a:t>
            </a:r>
            <a:r>
              <a:rPr kumimoji="1" lang="ja-JP" altLang="en-US" sz="2400" dirty="0"/>
              <a:t>増加と平均点の降下が顕著に表れている</a:t>
            </a:r>
            <a:r>
              <a:rPr lang="ja-JP" altLang="en-US" sz="2400" dirty="0"/>
              <a:t>　　茨城県は，穴埋めの記述式問題が大幅増。</a:t>
            </a:r>
            <a:endParaRPr kumimoji="1" lang="en-US" altLang="ja-JP" dirty="0"/>
          </a:p>
        </p:txBody>
      </p:sp>
      <p:sp>
        <p:nvSpPr>
          <p:cNvPr id="4" name="スライド番号プレースホルダー 3">
            <a:extLst>
              <a:ext uri="{FF2B5EF4-FFF2-40B4-BE49-F238E27FC236}">
                <a16:creationId xmlns:a16="http://schemas.microsoft.com/office/drawing/2014/main" id="{60FAFCF0-EFB9-4832-A714-588A54592FF7}"/>
              </a:ext>
            </a:extLst>
          </p:cNvPr>
          <p:cNvSpPr>
            <a:spLocks noGrp="1"/>
          </p:cNvSpPr>
          <p:nvPr>
            <p:ph type="sldNum" sz="quarter" idx="12"/>
          </p:nvPr>
        </p:nvSpPr>
        <p:spPr/>
        <p:txBody>
          <a:bodyPr/>
          <a:lstStyle/>
          <a:p>
            <a:pPr>
              <a:defRPr/>
            </a:pPr>
            <a:fld id="{112EA146-AC33-4D4C-BECA-41104911C27E}" type="slidenum">
              <a:rPr lang="en-US" altLang="ja-JP" smtClean="0"/>
              <a:pPr>
                <a:defRPr/>
              </a:pPr>
              <a:t>23</a:t>
            </a:fld>
            <a:endParaRPr lang="en-US" altLang="ja-JP" dirty="0"/>
          </a:p>
        </p:txBody>
      </p:sp>
      <p:graphicFrame>
        <p:nvGraphicFramePr>
          <p:cNvPr id="17" name="グラフ 16">
            <a:extLst>
              <a:ext uri="{FF2B5EF4-FFF2-40B4-BE49-F238E27FC236}">
                <a16:creationId xmlns:a16="http://schemas.microsoft.com/office/drawing/2014/main" id="{60F52E3C-6E1A-4288-BFB6-EDBFC40A0222}"/>
              </a:ext>
            </a:extLst>
          </p:cNvPr>
          <p:cNvGraphicFramePr/>
          <p:nvPr>
            <p:extLst>
              <p:ext uri="{D42A27DB-BD31-4B8C-83A1-F6EECF244321}">
                <p14:modId xmlns:p14="http://schemas.microsoft.com/office/powerpoint/2010/main" val="786083906"/>
              </p:ext>
            </p:extLst>
          </p:nvPr>
        </p:nvGraphicFramePr>
        <p:xfrm>
          <a:off x="1376645" y="953725"/>
          <a:ext cx="5805645" cy="3870430"/>
        </p:xfrm>
        <a:graphic>
          <a:graphicData uri="http://schemas.openxmlformats.org/drawingml/2006/chart">
            <c:chart xmlns:c="http://schemas.openxmlformats.org/drawingml/2006/chart" xmlns:r="http://schemas.openxmlformats.org/officeDocument/2006/relationships" r:id="rId3"/>
          </a:graphicData>
        </a:graphic>
      </p:graphicFrame>
      <p:sp>
        <p:nvSpPr>
          <p:cNvPr id="18" name="コンテンツ プレースホルダー 2">
            <a:extLst>
              <a:ext uri="{FF2B5EF4-FFF2-40B4-BE49-F238E27FC236}">
                <a16:creationId xmlns:a16="http://schemas.microsoft.com/office/drawing/2014/main" id="{F93A5CC7-291B-44D3-B3CA-F88DF71238EA}"/>
              </a:ext>
            </a:extLst>
          </p:cNvPr>
          <p:cNvSpPr txBox="1">
            <a:spLocks/>
          </p:cNvSpPr>
          <p:nvPr/>
        </p:nvSpPr>
        <p:spPr bwMode="auto">
          <a:xfrm>
            <a:off x="2951820" y="9729700"/>
            <a:ext cx="8099998" cy="4950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vert="horz" wrap="square" lIns="91440" tIns="45720" rIns="91440" bIns="45720" numCol="1" anchor="t" anchorCtr="0" compatLnSpc="1">
            <a:prstTxWarp prst="textNoShape">
              <a:avLst/>
            </a:prstTxWarp>
          </a:bodyPr>
          <a:lstStyle>
            <a:lvl1pPr marL="342900" indent="-342900" algn="l" defTabSz="762000" rtl="0" eaLnBrk="0" fontAlgn="base" hangingPunct="0">
              <a:spcBef>
                <a:spcPct val="20000"/>
              </a:spcBef>
              <a:spcAft>
                <a:spcPct val="0"/>
              </a:spcAft>
              <a:buChar char="•"/>
              <a:defRPr kumimoji="1" sz="2800">
                <a:solidFill>
                  <a:schemeClr val="tx1"/>
                </a:solidFill>
                <a:latin typeface="メイリオ"/>
                <a:ea typeface="+mn-ea"/>
                <a:cs typeface="+mn-cs"/>
              </a:defRPr>
            </a:lvl1pPr>
            <a:lvl2pPr marL="742950" indent="-285750" algn="l" defTabSz="762000" rtl="0" eaLnBrk="0" fontAlgn="base" hangingPunct="0">
              <a:spcBef>
                <a:spcPct val="20000"/>
              </a:spcBef>
              <a:spcAft>
                <a:spcPct val="0"/>
              </a:spcAft>
              <a:buChar char="–"/>
              <a:defRPr kumimoji="1" sz="2400">
                <a:solidFill>
                  <a:schemeClr val="tx1"/>
                </a:solidFill>
                <a:latin typeface="メイリオ"/>
                <a:ea typeface="+mn-ea"/>
              </a:defRPr>
            </a:lvl2pPr>
            <a:lvl3pPr marL="1143000" indent="-228600" algn="l" defTabSz="762000" rtl="0" eaLnBrk="0" fontAlgn="base" hangingPunct="0">
              <a:spcBef>
                <a:spcPct val="20000"/>
              </a:spcBef>
              <a:spcAft>
                <a:spcPct val="0"/>
              </a:spcAft>
              <a:buChar char="•"/>
              <a:defRPr kumimoji="1" sz="2000">
                <a:solidFill>
                  <a:schemeClr val="tx1"/>
                </a:solidFill>
                <a:latin typeface="メイリオ"/>
                <a:ea typeface="+mn-ea"/>
              </a:defRPr>
            </a:lvl3pPr>
            <a:lvl4pPr marL="1600200" indent="-228600" algn="l" defTabSz="762000" rtl="0" eaLnBrk="0" fontAlgn="base" hangingPunct="0">
              <a:spcBef>
                <a:spcPct val="20000"/>
              </a:spcBef>
              <a:spcAft>
                <a:spcPct val="0"/>
              </a:spcAft>
              <a:buChar char="–"/>
              <a:defRPr kumimoji="1" sz="2000">
                <a:solidFill>
                  <a:schemeClr val="tx1"/>
                </a:solidFill>
                <a:latin typeface="メイリオ"/>
                <a:ea typeface="+mn-ea"/>
              </a:defRPr>
            </a:lvl4pPr>
            <a:lvl5pPr marL="2057400" indent="-228600" algn="l" defTabSz="762000" rtl="0" eaLnBrk="0" fontAlgn="base" hangingPunct="0">
              <a:spcBef>
                <a:spcPct val="20000"/>
              </a:spcBef>
              <a:spcAft>
                <a:spcPct val="0"/>
              </a:spcAft>
              <a:buChar char="•"/>
              <a:defRPr kumimoji="1" sz="2000">
                <a:solidFill>
                  <a:schemeClr val="tx1"/>
                </a:solidFill>
                <a:latin typeface="メイリオ"/>
                <a:ea typeface="+mn-ea"/>
              </a:defRPr>
            </a:lvl5pPr>
            <a:lvl6pPr marL="2514600" indent="-228600" algn="l" defTabSz="762000" rtl="0" eaLnBrk="0" fontAlgn="base" hangingPunct="0">
              <a:spcBef>
                <a:spcPct val="20000"/>
              </a:spcBef>
              <a:spcAft>
                <a:spcPct val="0"/>
              </a:spcAft>
              <a:buChar char="•"/>
              <a:defRPr kumimoji="1" sz="2000">
                <a:solidFill>
                  <a:schemeClr val="tx1"/>
                </a:solidFill>
                <a:latin typeface="+mn-lt"/>
                <a:ea typeface="+mn-ea"/>
              </a:defRPr>
            </a:lvl6pPr>
            <a:lvl7pPr marL="2971800" indent="-228600" algn="l" defTabSz="762000" rtl="0" eaLnBrk="0" fontAlgn="base" hangingPunct="0">
              <a:spcBef>
                <a:spcPct val="20000"/>
              </a:spcBef>
              <a:spcAft>
                <a:spcPct val="0"/>
              </a:spcAft>
              <a:buChar char="•"/>
              <a:defRPr kumimoji="1" sz="2000">
                <a:solidFill>
                  <a:schemeClr val="tx1"/>
                </a:solidFill>
                <a:latin typeface="+mn-lt"/>
                <a:ea typeface="+mn-ea"/>
              </a:defRPr>
            </a:lvl7pPr>
            <a:lvl8pPr marL="3429000" indent="-228600" algn="l" defTabSz="762000" rtl="0" eaLnBrk="0" fontAlgn="base" hangingPunct="0">
              <a:spcBef>
                <a:spcPct val="20000"/>
              </a:spcBef>
              <a:spcAft>
                <a:spcPct val="0"/>
              </a:spcAft>
              <a:buChar char="•"/>
              <a:defRPr kumimoji="1" sz="2000">
                <a:solidFill>
                  <a:schemeClr val="tx1"/>
                </a:solidFill>
                <a:latin typeface="+mn-lt"/>
                <a:ea typeface="+mn-ea"/>
              </a:defRPr>
            </a:lvl8pPr>
            <a:lvl9pPr marL="3886200" indent="-228600" algn="l" defTabSz="762000" rtl="0" eaLnBrk="0" fontAlgn="base" hangingPunct="0">
              <a:spcBef>
                <a:spcPct val="20000"/>
              </a:spcBef>
              <a:spcAft>
                <a:spcPct val="0"/>
              </a:spcAft>
              <a:buChar char="•"/>
              <a:defRPr kumimoji="1" sz="2000">
                <a:solidFill>
                  <a:schemeClr val="tx1"/>
                </a:solidFill>
                <a:latin typeface="+mn-lt"/>
                <a:ea typeface="+mn-ea"/>
              </a:defRPr>
            </a:lvl9pPr>
          </a:lstStyle>
          <a:p>
            <a:pPr marL="0" indent="0">
              <a:buFontTx/>
              <a:buNone/>
            </a:pPr>
            <a:r>
              <a:rPr lang="ja-JP" altLang="en-US" sz="2400" kern="0" dirty="0"/>
              <a:t>記述式問題が増えた県（</a:t>
            </a:r>
            <a:r>
              <a:rPr lang="en-US" altLang="ja-JP" sz="2400" kern="0" dirty="0"/>
              <a:t>2018</a:t>
            </a:r>
            <a:r>
              <a:rPr lang="ja-JP" altLang="en-US" sz="2400" kern="0" dirty="0"/>
              <a:t>→</a:t>
            </a:r>
            <a:r>
              <a:rPr lang="en-US" altLang="ja-JP" sz="2400" kern="0" dirty="0"/>
              <a:t>2020</a:t>
            </a:r>
            <a:r>
              <a:rPr lang="ja-JP" altLang="en-US" sz="2400" kern="0" dirty="0"/>
              <a:t>）</a:t>
            </a:r>
            <a:endParaRPr lang="en-US" altLang="ja-JP" sz="2400" kern="0" dirty="0"/>
          </a:p>
          <a:p>
            <a:pPr marL="0" indent="0">
              <a:buFontTx/>
              <a:buNone/>
            </a:pPr>
            <a:endParaRPr lang="en-US" altLang="ja-JP" sz="2400" kern="0" dirty="0"/>
          </a:p>
          <a:p>
            <a:pPr marL="0" indent="0">
              <a:buFontTx/>
              <a:buNone/>
            </a:pPr>
            <a:r>
              <a:rPr lang="ja-JP" altLang="en-US" sz="2400" kern="0" dirty="0"/>
              <a:t>●茨城県　</a:t>
            </a:r>
            <a:r>
              <a:rPr lang="en-US" altLang="ja-JP" sz="2400" kern="0" dirty="0"/>
              <a:t>2</a:t>
            </a:r>
            <a:r>
              <a:rPr lang="ja-JP" altLang="en-US" sz="2400" kern="0" dirty="0"/>
              <a:t>題（</a:t>
            </a:r>
            <a:r>
              <a:rPr lang="en-US" altLang="ja-JP" sz="2400" kern="0" dirty="0"/>
              <a:t>2010</a:t>
            </a:r>
            <a:r>
              <a:rPr lang="ja-JP" altLang="en-US" sz="2400" kern="0" dirty="0"/>
              <a:t>年）→３題→７題→</a:t>
            </a:r>
            <a:r>
              <a:rPr lang="en-US" altLang="ja-JP" sz="2400" kern="0" dirty="0"/>
              <a:t>10</a:t>
            </a:r>
            <a:r>
              <a:rPr lang="ja-JP" altLang="en-US" sz="2400" kern="0" dirty="0"/>
              <a:t>題</a:t>
            </a:r>
            <a:endParaRPr lang="en-US" altLang="ja-JP" sz="2400" kern="0" dirty="0"/>
          </a:p>
          <a:p>
            <a:pPr marL="0" indent="0">
              <a:buFontTx/>
              <a:buNone/>
            </a:pPr>
            <a:r>
              <a:rPr lang="ja-JP" altLang="en-US" sz="2400" kern="0" dirty="0"/>
              <a:t>　　　　　　　　　平均点　</a:t>
            </a:r>
            <a:r>
              <a:rPr lang="en-US" altLang="ja-JP" sz="2400" kern="0" dirty="0"/>
              <a:t>59.0</a:t>
            </a:r>
            <a:r>
              <a:rPr lang="ja-JP" altLang="en-US" sz="2400" kern="0" dirty="0"/>
              <a:t>点→</a:t>
            </a:r>
            <a:r>
              <a:rPr lang="en-US" altLang="ja-JP" sz="2400" kern="0" dirty="0"/>
              <a:t>57.9</a:t>
            </a:r>
            <a:r>
              <a:rPr lang="ja-JP" altLang="en-US" sz="2400" kern="0" dirty="0"/>
              <a:t>点→</a:t>
            </a:r>
            <a:r>
              <a:rPr lang="en-US" altLang="ja-JP" sz="2400" kern="0" dirty="0"/>
              <a:t>43.9</a:t>
            </a:r>
            <a:r>
              <a:rPr lang="ja-JP" altLang="en-US" sz="2400" kern="0" dirty="0"/>
              <a:t>点</a:t>
            </a:r>
            <a:endParaRPr lang="en-US" altLang="ja-JP" sz="2400" kern="0" dirty="0"/>
          </a:p>
          <a:p>
            <a:pPr marL="0" indent="0">
              <a:buFontTx/>
              <a:buNone/>
            </a:pPr>
            <a:endParaRPr lang="en-US" altLang="ja-JP" sz="2400" kern="0" dirty="0"/>
          </a:p>
          <a:p>
            <a:pPr marL="0" indent="0">
              <a:buFontTx/>
              <a:buNone/>
            </a:pPr>
            <a:r>
              <a:rPr lang="ja-JP" altLang="en-US" sz="2400" kern="0" dirty="0"/>
              <a:t>　記述式問題の増加と平均点の降下が顕著に出ている。</a:t>
            </a:r>
            <a:endParaRPr lang="en-US" altLang="ja-JP" sz="2400" kern="0" dirty="0"/>
          </a:p>
          <a:p>
            <a:pPr marL="0" indent="0">
              <a:buFontTx/>
              <a:buNone/>
            </a:pPr>
            <a:r>
              <a:rPr lang="ja-JP" altLang="en-US" sz="2400" kern="0" dirty="0"/>
              <a:t>　茨城県は，穴埋記述問題が大きく増加している。</a:t>
            </a:r>
            <a:endParaRPr lang="en-US" altLang="ja-JP" sz="2400" kern="0" dirty="0"/>
          </a:p>
          <a:p>
            <a:pPr marL="0" indent="0">
              <a:buFontTx/>
              <a:buNone/>
            </a:pPr>
            <a:endParaRPr lang="en-US" altLang="ja-JP" sz="2400" kern="0" dirty="0"/>
          </a:p>
          <a:p>
            <a:pPr marL="0" indent="0">
              <a:buFontTx/>
              <a:buNone/>
            </a:pPr>
            <a:r>
              <a:rPr lang="ja-JP" altLang="en-US" sz="2400" kern="0" dirty="0"/>
              <a:t>●福井県　</a:t>
            </a:r>
            <a:r>
              <a:rPr lang="en-US" altLang="ja-JP" sz="2400" kern="0" dirty="0"/>
              <a:t>2010</a:t>
            </a:r>
            <a:r>
              <a:rPr lang="ja-JP" altLang="en-US" sz="2400" kern="0" dirty="0"/>
              <a:t>年　０題→　</a:t>
            </a:r>
            <a:r>
              <a:rPr lang="en-US" altLang="ja-JP" sz="2400" kern="0" dirty="0"/>
              <a:t>2020</a:t>
            </a:r>
            <a:r>
              <a:rPr lang="ja-JP" altLang="en-US" sz="2400" kern="0" dirty="0"/>
              <a:t>年　</a:t>
            </a:r>
            <a:r>
              <a:rPr lang="en-US" altLang="ja-JP" sz="2400" kern="0" dirty="0"/>
              <a:t>14</a:t>
            </a:r>
            <a:r>
              <a:rPr lang="ja-JP" altLang="en-US" sz="2400" kern="0" dirty="0"/>
              <a:t>題へ</a:t>
            </a:r>
            <a:endParaRPr lang="en-US" altLang="ja-JP" sz="2400" kern="0" dirty="0"/>
          </a:p>
          <a:p>
            <a:pPr marL="0" indent="0">
              <a:buFontTx/>
              <a:buNone/>
            </a:pPr>
            <a:r>
              <a:rPr lang="ja-JP" altLang="en-US" sz="2400" kern="0" dirty="0"/>
              <a:t>●長野県　</a:t>
            </a:r>
            <a:r>
              <a:rPr lang="en-US" altLang="ja-JP" sz="2400" kern="0" dirty="0"/>
              <a:t>2010</a:t>
            </a:r>
            <a:r>
              <a:rPr lang="ja-JP" altLang="en-US" sz="2400" kern="0" dirty="0"/>
              <a:t>年　１題→　</a:t>
            </a:r>
            <a:r>
              <a:rPr lang="en-US" altLang="ja-JP" sz="2400" kern="0" dirty="0"/>
              <a:t>2020</a:t>
            </a:r>
            <a:r>
              <a:rPr lang="ja-JP" altLang="en-US" sz="2400" kern="0" dirty="0"/>
              <a:t>年　</a:t>
            </a:r>
            <a:r>
              <a:rPr lang="en-US" altLang="ja-JP" sz="2400" kern="0" dirty="0"/>
              <a:t>9</a:t>
            </a:r>
            <a:r>
              <a:rPr lang="ja-JP" altLang="en-US" sz="2400" kern="0" dirty="0"/>
              <a:t>題へ</a:t>
            </a:r>
            <a:endParaRPr lang="en-US" altLang="ja-JP" sz="2400" kern="0" dirty="0"/>
          </a:p>
          <a:p>
            <a:pPr marL="0" indent="0">
              <a:buFontTx/>
              <a:buNone/>
            </a:pPr>
            <a:endParaRPr lang="en-US" altLang="ja-JP" sz="2400" kern="0" dirty="0"/>
          </a:p>
          <a:p>
            <a:pPr marL="0" indent="0">
              <a:buFontTx/>
              <a:buNone/>
            </a:pPr>
            <a:endParaRPr lang="en-US" altLang="ja-JP" kern="0" dirty="0"/>
          </a:p>
        </p:txBody>
      </p:sp>
    </p:spTree>
    <p:extLst>
      <p:ext uri="{BB962C8B-B14F-4D97-AF65-F5344CB8AC3E}">
        <p14:creationId xmlns:p14="http://schemas.microsoft.com/office/powerpoint/2010/main" val="22903869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AFE63D5-FCE5-4464-A4EC-F3681488A9EF}"/>
              </a:ext>
            </a:extLst>
          </p:cNvPr>
          <p:cNvSpPr>
            <a:spLocks noGrp="1"/>
          </p:cNvSpPr>
          <p:nvPr>
            <p:ph type="title"/>
          </p:nvPr>
        </p:nvSpPr>
        <p:spPr>
          <a:xfrm>
            <a:off x="628650" y="365126"/>
            <a:ext cx="7886700" cy="228559"/>
          </a:xfrm>
        </p:spPr>
        <p:txBody>
          <a:bodyPr>
            <a:normAutofit fontScale="90000"/>
          </a:bodyPr>
          <a:lstStyle/>
          <a:p>
            <a:r>
              <a:rPr kumimoji="1" lang="en-US" altLang="ja-JP" sz="2400" b="1" dirty="0">
                <a:latin typeface="+mn-ea"/>
                <a:ea typeface="+mn-ea"/>
              </a:rPr>
              <a:t>B-</a:t>
            </a:r>
            <a:r>
              <a:rPr kumimoji="1" lang="ja-JP" altLang="en-US" sz="2400" b="1" dirty="0">
                <a:latin typeface="+mn-ea"/>
                <a:ea typeface="+mn-ea"/>
              </a:rPr>
              <a:t>２問題が増加した石川県</a:t>
            </a:r>
          </a:p>
        </p:txBody>
      </p:sp>
      <p:sp>
        <p:nvSpPr>
          <p:cNvPr id="3" name="コンテンツ プレースホルダー 2">
            <a:extLst>
              <a:ext uri="{FF2B5EF4-FFF2-40B4-BE49-F238E27FC236}">
                <a16:creationId xmlns:a16="http://schemas.microsoft.com/office/drawing/2014/main" id="{E80280B1-8939-48F7-8C05-E213D31ACD0C}"/>
              </a:ext>
            </a:extLst>
          </p:cNvPr>
          <p:cNvSpPr>
            <a:spLocks noGrp="1"/>
          </p:cNvSpPr>
          <p:nvPr>
            <p:ph idx="1"/>
          </p:nvPr>
        </p:nvSpPr>
        <p:spPr>
          <a:xfrm>
            <a:off x="920583" y="4770439"/>
            <a:ext cx="7803473" cy="1395510"/>
          </a:xfrm>
        </p:spPr>
        <p:txBody>
          <a:bodyPr/>
          <a:lstStyle/>
          <a:p>
            <a:pPr marL="0" indent="0">
              <a:buNone/>
            </a:pPr>
            <a:r>
              <a:rPr kumimoji="1" lang="ja-JP" altLang="en-US" sz="2400" dirty="0"/>
              <a:t>平均点</a:t>
            </a:r>
            <a:r>
              <a:rPr lang="ja-JP" altLang="en-US" sz="2400" dirty="0"/>
              <a:t>は</a:t>
            </a:r>
            <a:r>
              <a:rPr kumimoji="1" lang="en-US" altLang="ja-JP" sz="2400" dirty="0"/>
              <a:t>50.6</a:t>
            </a:r>
            <a:r>
              <a:rPr kumimoji="1" lang="ja-JP" altLang="en-US" sz="2400" dirty="0"/>
              <a:t>点→</a:t>
            </a:r>
            <a:r>
              <a:rPr kumimoji="1" lang="en-US" altLang="ja-JP" sz="2400" dirty="0"/>
              <a:t>57.9</a:t>
            </a:r>
            <a:r>
              <a:rPr kumimoji="1" lang="ja-JP" altLang="en-US" sz="2400" dirty="0"/>
              <a:t>点→</a:t>
            </a:r>
            <a:r>
              <a:rPr kumimoji="1" lang="en-US" altLang="ja-JP" sz="2400" dirty="0"/>
              <a:t>43.9</a:t>
            </a:r>
            <a:r>
              <a:rPr kumimoji="1" lang="ja-JP" altLang="en-US" sz="2400" dirty="0"/>
              <a:t>点と急降下。</a:t>
            </a:r>
            <a:endParaRPr lang="en-US" altLang="ja-JP" sz="2400" dirty="0"/>
          </a:p>
          <a:p>
            <a:pPr marL="0" indent="0">
              <a:buNone/>
            </a:pPr>
            <a:r>
              <a:rPr kumimoji="1" lang="en-US" altLang="ja-JP" sz="2400" dirty="0"/>
              <a:t>B-2</a:t>
            </a:r>
            <a:r>
              <a:rPr kumimoji="1" lang="ja-JP" altLang="en-US" sz="2400" dirty="0"/>
              <a:t>の記述式問題</a:t>
            </a:r>
            <a:r>
              <a:rPr lang="ja-JP" altLang="en-US" sz="2400" dirty="0"/>
              <a:t>の</a:t>
            </a:r>
            <a:r>
              <a:rPr kumimoji="1" lang="ja-JP" altLang="en-US" sz="2400" dirty="0"/>
              <a:t>増加による総問題数の増加により，平均点が</a:t>
            </a:r>
            <a:r>
              <a:rPr lang="ja-JP" altLang="en-US" sz="2400" dirty="0"/>
              <a:t>急降下</a:t>
            </a:r>
            <a:r>
              <a:rPr kumimoji="1" lang="ja-JP" altLang="en-US" sz="2400" dirty="0"/>
              <a:t>。</a:t>
            </a:r>
            <a:endParaRPr kumimoji="1" lang="en-US" altLang="ja-JP" sz="2400" dirty="0"/>
          </a:p>
        </p:txBody>
      </p:sp>
      <p:sp>
        <p:nvSpPr>
          <p:cNvPr id="4" name="スライド番号プレースホルダー 3">
            <a:extLst>
              <a:ext uri="{FF2B5EF4-FFF2-40B4-BE49-F238E27FC236}">
                <a16:creationId xmlns:a16="http://schemas.microsoft.com/office/drawing/2014/main" id="{60FAFCF0-EFB9-4832-A714-588A54592FF7}"/>
              </a:ext>
            </a:extLst>
          </p:cNvPr>
          <p:cNvSpPr>
            <a:spLocks noGrp="1"/>
          </p:cNvSpPr>
          <p:nvPr>
            <p:ph type="sldNum" sz="quarter" idx="12"/>
          </p:nvPr>
        </p:nvSpPr>
        <p:spPr/>
        <p:txBody>
          <a:bodyPr/>
          <a:lstStyle/>
          <a:p>
            <a:pPr>
              <a:defRPr/>
            </a:pPr>
            <a:fld id="{112EA146-AC33-4D4C-BECA-41104911C27E}" type="slidenum">
              <a:rPr lang="en-US" altLang="ja-JP" smtClean="0"/>
              <a:pPr>
                <a:defRPr/>
              </a:pPr>
              <a:t>24</a:t>
            </a:fld>
            <a:endParaRPr lang="en-US" altLang="ja-JP" dirty="0"/>
          </a:p>
        </p:txBody>
      </p:sp>
      <p:graphicFrame>
        <p:nvGraphicFramePr>
          <p:cNvPr id="17" name="グラフ 16">
            <a:extLst>
              <a:ext uri="{FF2B5EF4-FFF2-40B4-BE49-F238E27FC236}">
                <a16:creationId xmlns:a16="http://schemas.microsoft.com/office/drawing/2014/main" id="{60F52E3C-6E1A-4288-BFB6-EDBFC40A0222}"/>
              </a:ext>
            </a:extLst>
          </p:cNvPr>
          <p:cNvGraphicFramePr/>
          <p:nvPr>
            <p:extLst>
              <p:ext uri="{D42A27DB-BD31-4B8C-83A1-F6EECF244321}">
                <p14:modId xmlns:p14="http://schemas.microsoft.com/office/powerpoint/2010/main" val="4247222338"/>
              </p:ext>
            </p:extLst>
          </p:nvPr>
        </p:nvGraphicFramePr>
        <p:xfrm>
          <a:off x="1597226" y="889182"/>
          <a:ext cx="5805645" cy="3870430"/>
        </p:xfrm>
        <a:graphic>
          <a:graphicData uri="http://schemas.openxmlformats.org/drawingml/2006/chart">
            <c:chart xmlns:c="http://schemas.openxmlformats.org/drawingml/2006/chart" xmlns:r="http://schemas.openxmlformats.org/officeDocument/2006/relationships" r:id="rId2"/>
          </a:graphicData>
        </a:graphic>
      </p:graphicFrame>
      <p:sp>
        <p:nvSpPr>
          <p:cNvPr id="18" name="コンテンツ プレースホルダー 2">
            <a:extLst>
              <a:ext uri="{FF2B5EF4-FFF2-40B4-BE49-F238E27FC236}">
                <a16:creationId xmlns:a16="http://schemas.microsoft.com/office/drawing/2014/main" id="{F93A5CC7-291B-44D3-B3CA-F88DF71238EA}"/>
              </a:ext>
            </a:extLst>
          </p:cNvPr>
          <p:cNvSpPr txBox="1">
            <a:spLocks/>
          </p:cNvSpPr>
          <p:nvPr/>
        </p:nvSpPr>
        <p:spPr bwMode="auto">
          <a:xfrm>
            <a:off x="2951820" y="9729700"/>
            <a:ext cx="8099998" cy="4950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vert="horz" wrap="square" lIns="91440" tIns="45720" rIns="91440" bIns="45720" numCol="1" anchor="t" anchorCtr="0" compatLnSpc="1">
            <a:prstTxWarp prst="textNoShape">
              <a:avLst/>
            </a:prstTxWarp>
          </a:bodyPr>
          <a:lstStyle>
            <a:lvl1pPr marL="342900" indent="-342900" algn="l" defTabSz="762000" rtl="0" eaLnBrk="0" fontAlgn="base" hangingPunct="0">
              <a:spcBef>
                <a:spcPct val="20000"/>
              </a:spcBef>
              <a:spcAft>
                <a:spcPct val="0"/>
              </a:spcAft>
              <a:buChar char="•"/>
              <a:defRPr kumimoji="1" sz="2800">
                <a:solidFill>
                  <a:schemeClr val="tx1"/>
                </a:solidFill>
                <a:latin typeface="メイリオ"/>
                <a:ea typeface="+mn-ea"/>
                <a:cs typeface="+mn-cs"/>
              </a:defRPr>
            </a:lvl1pPr>
            <a:lvl2pPr marL="742950" indent="-285750" algn="l" defTabSz="762000" rtl="0" eaLnBrk="0" fontAlgn="base" hangingPunct="0">
              <a:spcBef>
                <a:spcPct val="20000"/>
              </a:spcBef>
              <a:spcAft>
                <a:spcPct val="0"/>
              </a:spcAft>
              <a:buChar char="–"/>
              <a:defRPr kumimoji="1" sz="2400">
                <a:solidFill>
                  <a:schemeClr val="tx1"/>
                </a:solidFill>
                <a:latin typeface="メイリオ"/>
                <a:ea typeface="+mn-ea"/>
              </a:defRPr>
            </a:lvl2pPr>
            <a:lvl3pPr marL="1143000" indent="-228600" algn="l" defTabSz="762000" rtl="0" eaLnBrk="0" fontAlgn="base" hangingPunct="0">
              <a:spcBef>
                <a:spcPct val="20000"/>
              </a:spcBef>
              <a:spcAft>
                <a:spcPct val="0"/>
              </a:spcAft>
              <a:buChar char="•"/>
              <a:defRPr kumimoji="1" sz="2000">
                <a:solidFill>
                  <a:schemeClr val="tx1"/>
                </a:solidFill>
                <a:latin typeface="メイリオ"/>
                <a:ea typeface="+mn-ea"/>
              </a:defRPr>
            </a:lvl3pPr>
            <a:lvl4pPr marL="1600200" indent="-228600" algn="l" defTabSz="762000" rtl="0" eaLnBrk="0" fontAlgn="base" hangingPunct="0">
              <a:spcBef>
                <a:spcPct val="20000"/>
              </a:spcBef>
              <a:spcAft>
                <a:spcPct val="0"/>
              </a:spcAft>
              <a:buChar char="–"/>
              <a:defRPr kumimoji="1" sz="2000">
                <a:solidFill>
                  <a:schemeClr val="tx1"/>
                </a:solidFill>
                <a:latin typeface="メイリオ"/>
                <a:ea typeface="+mn-ea"/>
              </a:defRPr>
            </a:lvl4pPr>
            <a:lvl5pPr marL="2057400" indent="-228600" algn="l" defTabSz="762000" rtl="0" eaLnBrk="0" fontAlgn="base" hangingPunct="0">
              <a:spcBef>
                <a:spcPct val="20000"/>
              </a:spcBef>
              <a:spcAft>
                <a:spcPct val="0"/>
              </a:spcAft>
              <a:buChar char="•"/>
              <a:defRPr kumimoji="1" sz="2000">
                <a:solidFill>
                  <a:schemeClr val="tx1"/>
                </a:solidFill>
                <a:latin typeface="メイリオ"/>
                <a:ea typeface="+mn-ea"/>
              </a:defRPr>
            </a:lvl5pPr>
            <a:lvl6pPr marL="2514600" indent="-228600" algn="l" defTabSz="762000" rtl="0" eaLnBrk="0" fontAlgn="base" hangingPunct="0">
              <a:spcBef>
                <a:spcPct val="20000"/>
              </a:spcBef>
              <a:spcAft>
                <a:spcPct val="0"/>
              </a:spcAft>
              <a:buChar char="•"/>
              <a:defRPr kumimoji="1" sz="2000">
                <a:solidFill>
                  <a:schemeClr val="tx1"/>
                </a:solidFill>
                <a:latin typeface="+mn-lt"/>
                <a:ea typeface="+mn-ea"/>
              </a:defRPr>
            </a:lvl6pPr>
            <a:lvl7pPr marL="2971800" indent="-228600" algn="l" defTabSz="762000" rtl="0" eaLnBrk="0" fontAlgn="base" hangingPunct="0">
              <a:spcBef>
                <a:spcPct val="20000"/>
              </a:spcBef>
              <a:spcAft>
                <a:spcPct val="0"/>
              </a:spcAft>
              <a:buChar char="•"/>
              <a:defRPr kumimoji="1" sz="2000">
                <a:solidFill>
                  <a:schemeClr val="tx1"/>
                </a:solidFill>
                <a:latin typeface="+mn-lt"/>
                <a:ea typeface="+mn-ea"/>
              </a:defRPr>
            </a:lvl7pPr>
            <a:lvl8pPr marL="3429000" indent="-228600" algn="l" defTabSz="762000" rtl="0" eaLnBrk="0" fontAlgn="base" hangingPunct="0">
              <a:spcBef>
                <a:spcPct val="20000"/>
              </a:spcBef>
              <a:spcAft>
                <a:spcPct val="0"/>
              </a:spcAft>
              <a:buChar char="•"/>
              <a:defRPr kumimoji="1" sz="2000">
                <a:solidFill>
                  <a:schemeClr val="tx1"/>
                </a:solidFill>
                <a:latin typeface="+mn-lt"/>
                <a:ea typeface="+mn-ea"/>
              </a:defRPr>
            </a:lvl8pPr>
            <a:lvl9pPr marL="3886200" indent="-228600" algn="l" defTabSz="762000" rtl="0" eaLnBrk="0" fontAlgn="base" hangingPunct="0">
              <a:spcBef>
                <a:spcPct val="20000"/>
              </a:spcBef>
              <a:spcAft>
                <a:spcPct val="0"/>
              </a:spcAft>
              <a:buChar char="•"/>
              <a:defRPr kumimoji="1" sz="2000">
                <a:solidFill>
                  <a:schemeClr val="tx1"/>
                </a:solidFill>
                <a:latin typeface="+mn-lt"/>
                <a:ea typeface="+mn-ea"/>
              </a:defRPr>
            </a:lvl9pPr>
          </a:lstStyle>
          <a:p>
            <a:pPr marL="0" indent="0">
              <a:buFontTx/>
              <a:buNone/>
            </a:pPr>
            <a:r>
              <a:rPr lang="ja-JP" altLang="en-US" sz="2400" kern="0" dirty="0"/>
              <a:t>記述式問題が増えた県（</a:t>
            </a:r>
            <a:r>
              <a:rPr lang="en-US" altLang="ja-JP" sz="2400" kern="0" dirty="0"/>
              <a:t>2018</a:t>
            </a:r>
            <a:r>
              <a:rPr lang="ja-JP" altLang="en-US" sz="2400" kern="0" dirty="0"/>
              <a:t>→</a:t>
            </a:r>
            <a:r>
              <a:rPr lang="en-US" altLang="ja-JP" sz="2400" kern="0" dirty="0"/>
              <a:t>2020</a:t>
            </a:r>
            <a:r>
              <a:rPr lang="ja-JP" altLang="en-US" sz="2400" kern="0" dirty="0"/>
              <a:t>）</a:t>
            </a:r>
            <a:endParaRPr lang="en-US" altLang="ja-JP" sz="2400" kern="0" dirty="0"/>
          </a:p>
          <a:p>
            <a:pPr marL="0" indent="0">
              <a:buFontTx/>
              <a:buNone/>
            </a:pPr>
            <a:endParaRPr lang="en-US" altLang="ja-JP" sz="2400" kern="0" dirty="0"/>
          </a:p>
          <a:p>
            <a:pPr marL="0" indent="0">
              <a:buFontTx/>
              <a:buNone/>
            </a:pPr>
            <a:r>
              <a:rPr lang="ja-JP" altLang="en-US" sz="2400" kern="0" dirty="0"/>
              <a:t>●茨城県　</a:t>
            </a:r>
            <a:r>
              <a:rPr lang="en-US" altLang="ja-JP" sz="2400" kern="0" dirty="0"/>
              <a:t>2</a:t>
            </a:r>
            <a:r>
              <a:rPr lang="ja-JP" altLang="en-US" sz="2400" kern="0" dirty="0"/>
              <a:t>題（</a:t>
            </a:r>
            <a:r>
              <a:rPr lang="en-US" altLang="ja-JP" sz="2400" kern="0" dirty="0"/>
              <a:t>2010</a:t>
            </a:r>
            <a:r>
              <a:rPr lang="ja-JP" altLang="en-US" sz="2400" kern="0" dirty="0"/>
              <a:t>年）→３題→７題→</a:t>
            </a:r>
            <a:r>
              <a:rPr lang="en-US" altLang="ja-JP" sz="2400" kern="0" dirty="0"/>
              <a:t>10</a:t>
            </a:r>
            <a:r>
              <a:rPr lang="ja-JP" altLang="en-US" sz="2400" kern="0" dirty="0"/>
              <a:t>題</a:t>
            </a:r>
            <a:endParaRPr lang="en-US" altLang="ja-JP" sz="2400" kern="0" dirty="0"/>
          </a:p>
          <a:p>
            <a:pPr marL="0" indent="0">
              <a:buFontTx/>
              <a:buNone/>
            </a:pPr>
            <a:r>
              <a:rPr lang="ja-JP" altLang="en-US" sz="2400" kern="0" dirty="0"/>
              <a:t>　　　　　　　　　平均点　</a:t>
            </a:r>
            <a:r>
              <a:rPr lang="en-US" altLang="ja-JP" sz="2400" kern="0" dirty="0"/>
              <a:t>59.0</a:t>
            </a:r>
            <a:r>
              <a:rPr lang="ja-JP" altLang="en-US" sz="2400" kern="0" dirty="0"/>
              <a:t>点→</a:t>
            </a:r>
            <a:r>
              <a:rPr lang="en-US" altLang="ja-JP" sz="2400" kern="0" dirty="0"/>
              <a:t>57.9</a:t>
            </a:r>
            <a:r>
              <a:rPr lang="ja-JP" altLang="en-US" sz="2400" kern="0" dirty="0"/>
              <a:t>点→</a:t>
            </a:r>
            <a:r>
              <a:rPr lang="en-US" altLang="ja-JP" sz="2400" kern="0" dirty="0"/>
              <a:t>43.9</a:t>
            </a:r>
            <a:r>
              <a:rPr lang="ja-JP" altLang="en-US" sz="2400" kern="0" dirty="0"/>
              <a:t>点</a:t>
            </a:r>
            <a:endParaRPr lang="en-US" altLang="ja-JP" sz="2400" kern="0" dirty="0"/>
          </a:p>
          <a:p>
            <a:pPr marL="0" indent="0">
              <a:buFontTx/>
              <a:buNone/>
            </a:pPr>
            <a:endParaRPr lang="en-US" altLang="ja-JP" sz="2400" kern="0" dirty="0"/>
          </a:p>
          <a:p>
            <a:pPr marL="0" indent="0">
              <a:buFontTx/>
              <a:buNone/>
            </a:pPr>
            <a:r>
              <a:rPr lang="ja-JP" altLang="en-US" sz="2400" kern="0" dirty="0"/>
              <a:t>　記述式問題の増加と平均点の降下が顕著に出ている。</a:t>
            </a:r>
            <a:endParaRPr lang="en-US" altLang="ja-JP" sz="2400" kern="0" dirty="0"/>
          </a:p>
          <a:p>
            <a:pPr marL="0" indent="0">
              <a:buFontTx/>
              <a:buNone/>
            </a:pPr>
            <a:r>
              <a:rPr lang="ja-JP" altLang="en-US" sz="2400" kern="0" dirty="0"/>
              <a:t>　茨城県は，穴埋記述問題が大きく増加している。</a:t>
            </a:r>
            <a:endParaRPr lang="en-US" altLang="ja-JP" sz="2400" kern="0" dirty="0"/>
          </a:p>
          <a:p>
            <a:pPr marL="0" indent="0">
              <a:buFontTx/>
              <a:buNone/>
            </a:pPr>
            <a:endParaRPr lang="en-US" altLang="ja-JP" sz="2400" kern="0" dirty="0"/>
          </a:p>
          <a:p>
            <a:pPr marL="0" indent="0">
              <a:buFontTx/>
              <a:buNone/>
            </a:pPr>
            <a:r>
              <a:rPr lang="ja-JP" altLang="en-US" sz="2400" kern="0" dirty="0"/>
              <a:t>●福井県　</a:t>
            </a:r>
            <a:r>
              <a:rPr lang="en-US" altLang="ja-JP" sz="2400" kern="0" dirty="0"/>
              <a:t>2010</a:t>
            </a:r>
            <a:r>
              <a:rPr lang="ja-JP" altLang="en-US" sz="2400" kern="0" dirty="0"/>
              <a:t>年　０題→　</a:t>
            </a:r>
            <a:r>
              <a:rPr lang="en-US" altLang="ja-JP" sz="2400" kern="0" dirty="0"/>
              <a:t>2020</a:t>
            </a:r>
            <a:r>
              <a:rPr lang="ja-JP" altLang="en-US" sz="2400" kern="0" dirty="0"/>
              <a:t>年　</a:t>
            </a:r>
            <a:r>
              <a:rPr lang="en-US" altLang="ja-JP" sz="2400" kern="0" dirty="0"/>
              <a:t>14</a:t>
            </a:r>
            <a:r>
              <a:rPr lang="ja-JP" altLang="en-US" sz="2400" kern="0" dirty="0"/>
              <a:t>題へ</a:t>
            </a:r>
            <a:endParaRPr lang="en-US" altLang="ja-JP" sz="2400" kern="0" dirty="0"/>
          </a:p>
          <a:p>
            <a:pPr marL="0" indent="0">
              <a:buFontTx/>
              <a:buNone/>
            </a:pPr>
            <a:r>
              <a:rPr lang="ja-JP" altLang="en-US" sz="2400" kern="0" dirty="0"/>
              <a:t>●長野県　</a:t>
            </a:r>
            <a:r>
              <a:rPr lang="en-US" altLang="ja-JP" sz="2400" kern="0" dirty="0"/>
              <a:t>2010</a:t>
            </a:r>
            <a:r>
              <a:rPr lang="ja-JP" altLang="en-US" sz="2400" kern="0" dirty="0"/>
              <a:t>年　１題→　</a:t>
            </a:r>
            <a:r>
              <a:rPr lang="en-US" altLang="ja-JP" sz="2400" kern="0" dirty="0"/>
              <a:t>2020</a:t>
            </a:r>
            <a:r>
              <a:rPr lang="ja-JP" altLang="en-US" sz="2400" kern="0" dirty="0"/>
              <a:t>年　</a:t>
            </a:r>
            <a:r>
              <a:rPr lang="en-US" altLang="ja-JP" sz="2400" kern="0" dirty="0"/>
              <a:t>9</a:t>
            </a:r>
            <a:r>
              <a:rPr lang="ja-JP" altLang="en-US" sz="2400" kern="0" dirty="0"/>
              <a:t>題へ</a:t>
            </a:r>
            <a:endParaRPr lang="en-US" altLang="ja-JP" sz="2400" kern="0" dirty="0"/>
          </a:p>
          <a:p>
            <a:pPr marL="0" indent="0">
              <a:buFontTx/>
              <a:buNone/>
            </a:pPr>
            <a:endParaRPr lang="en-US" altLang="ja-JP" sz="2400" kern="0" dirty="0"/>
          </a:p>
          <a:p>
            <a:pPr marL="0" indent="0">
              <a:buFontTx/>
              <a:buNone/>
            </a:pPr>
            <a:endParaRPr lang="en-US" altLang="ja-JP" kern="0" dirty="0"/>
          </a:p>
        </p:txBody>
      </p:sp>
    </p:spTree>
    <p:extLst>
      <p:ext uri="{BB962C8B-B14F-4D97-AF65-F5344CB8AC3E}">
        <p14:creationId xmlns:p14="http://schemas.microsoft.com/office/powerpoint/2010/main" val="2512361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3A57BA3-791E-4EB3-BF21-6E4170DCE25B}"/>
              </a:ext>
            </a:extLst>
          </p:cNvPr>
          <p:cNvSpPr>
            <a:spLocks noGrp="1"/>
          </p:cNvSpPr>
          <p:nvPr>
            <p:ph type="title"/>
          </p:nvPr>
        </p:nvSpPr>
        <p:spPr>
          <a:xfrm>
            <a:off x="437101" y="228600"/>
            <a:ext cx="984549" cy="641398"/>
          </a:xfrm>
        </p:spPr>
        <p:txBody>
          <a:bodyPr>
            <a:normAutofit fontScale="90000"/>
          </a:bodyPr>
          <a:lstStyle/>
          <a:p>
            <a:r>
              <a:rPr kumimoji="1" lang="ja-JP" altLang="en-US" b="1" dirty="0">
                <a:latin typeface="游明朝 Demibold" panose="02020600000000000000" pitchFamily="18" charset="-128"/>
                <a:ea typeface="游明朝 Demibold" panose="02020600000000000000" pitchFamily="18" charset="-128"/>
              </a:rPr>
              <a:t>目次</a:t>
            </a:r>
          </a:p>
        </p:txBody>
      </p:sp>
      <p:sp>
        <p:nvSpPr>
          <p:cNvPr id="4" name="スライド番号プレースホルダー 3">
            <a:extLst>
              <a:ext uri="{FF2B5EF4-FFF2-40B4-BE49-F238E27FC236}">
                <a16:creationId xmlns:a16="http://schemas.microsoft.com/office/drawing/2014/main" id="{E73842BE-3CDD-44DD-9BA9-B98CD50056DD}"/>
              </a:ext>
            </a:extLst>
          </p:cNvPr>
          <p:cNvSpPr>
            <a:spLocks noGrp="1"/>
          </p:cNvSpPr>
          <p:nvPr>
            <p:ph type="sldNum" sz="quarter" idx="12"/>
          </p:nvPr>
        </p:nvSpPr>
        <p:spPr/>
        <p:txBody>
          <a:bodyPr/>
          <a:lstStyle/>
          <a:p>
            <a:pPr>
              <a:defRPr/>
            </a:pPr>
            <a:fld id="{112EA146-AC33-4D4C-BECA-41104911C27E}" type="slidenum">
              <a:rPr lang="en-US" altLang="ja-JP" smtClean="0"/>
              <a:pPr>
                <a:defRPr/>
              </a:pPr>
              <a:t>3</a:t>
            </a:fld>
            <a:endParaRPr lang="en-US" altLang="ja-JP" dirty="0"/>
          </a:p>
        </p:txBody>
      </p:sp>
      <p:sp>
        <p:nvSpPr>
          <p:cNvPr id="7" name="四角形: 角を丸くする 6">
            <a:extLst>
              <a:ext uri="{FF2B5EF4-FFF2-40B4-BE49-F238E27FC236}">
                <a16:creationId xmlns:a16="http://schemas.microsoft.com/office/drawing/2014/main" id="{6A729B10-5636-46A5-AC9C-9EEBB595B2E8}"/>
              </a:ext>
            </a:extLst>
          </p:cNvPr>
          <p:cNvSpPr/>
          <p:nvPr/>
        </p:nvSpPr>
        <p:spPr>
          <a:xfrm>
            <a:off x="566555" y="1493785"/>
            <a:ext cx="422245" cy="810090"/>
          </a:xfrm>
          <a:prstGeom prst="roundRect">
            <a:avLst>
              <a:gd name="adj" fmla="val 0"/>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kumimoji="1" lang="ja-JP" altLang="en-US" sz="2400" b="1" dirty="0">
                <a:solidFill>
                  <a:schemeClr val="tx1"/>
                </a:solidFill>
              </a:rPr>
              <a:t>１</a:t>
            </a:r>
          </a:p>
        </p:txBody>
      </p:sp>
      <p:sp>
        <p:nvSpPr>
          <p:cNvPr id="9" name="四角形: 角を丸くする 8">
            <a:extLst>
              <a:ext uri="{FF2B5EF4-FFF2-40B4-BE49-F238E27FC236}">
                <a16:creationId xmlns:a16="http://schemas.microsoft.com/office/drawing/2014/main" id="{54552448-3FD6-45CD-B96A-1F7B01FB3020}"/>
              </a:ext>
            </a:extLst>
          </p:cNvPr>
          <p:cNvSpPr/>
          <p:nvPr/>
        </p:nvSpPr>
        <p:spPr>
          <a:xfrm>
            <a:off x="971600" y="1493785"/>
            <a:ext cx="7969878" cy="810090"/>
          </a:xfrm>
          <a:prstGeom prst="roundRect">
            <a:avLst>
              <a:gd name="adj" fmla="val 0"/>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kumimoji="1" lang="ja-JP" altLang="en-US" sz="2400" b="1" dirty="0">
                <a:solidFill>
                  <a:schemeClr val="tx1"/>
                </a:solidFill>
                <a:highlight>
                  <a:srgbClr val="FFFF00"/>
                </a:highlight>
              </a:rPr>
              <a:t>結論：高校入試出題傾向は大きく変化（社会科の分析）</a:t>
            </a:r>
            <a:endParaRPr kumimoji="1" lang="en-US" altLang="ja-JP" sz="2400" b="1" dirty="0">
              <a:solidFill>
                <a:schemeClr val="tx1"/>
              </a:solidFill>
              <a:highlight>
                <a:srgbClr val="FFFF00"/>
              </a:highlight>
            </a:endParaRPr>
          </a:p>
        </p:txBody>
      </p:sp>
      <p:sp>
        <p:nvSpPr>
          <p:cNvPr id="10" name="四角形: 角を丸くする 9">
            <a:extLst>
              <a:ext uri="{FF2B5EF4-FFF2-40B4-BE49-F238E27FC236}">
                <a16:creationId xmlns:a16="http://schemas.microsoft.com/office/drawing/2014/main" id="{14739134-7567-4599-A0CD-F2FDFCF92AE5}"/>
              </a:ext>
            </a:extLst>
          </p:cNvPr>
          <p:cNvSpPr/>
          <p:nvPr/>
        </p:nvSpPr>
        <p:spPr>
          <a:xfrm>
            <a:off x="566555" y="2393885"/>
            <a:ext cx="422245" cy="810090"/>
          </a:xfrm>
          <a:prstGeom prst="roundRect">
            <a:avLst>
              <a:gd name="adj" fmla="val 0"/>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kumimoji="1" lang="ja-JP" altLang="en-US" sz="2400" b="1" dirty="0">
                <a:solidFill>
                  <a:schemeClr val="tx1"/>
                </a:solidFill>
              </a:rPr>
              <a:t>２</a:t>
            </a:r>
          </a:p>
        </p:txBody>
      </p:sp>
      <p:sp>
        <p:nvSpPr>
          <p:cNvPr id="11" name="四角形: 角を丸くする 10">
            <a:extLst>
              <a:ext uri="{FF2B5EF4-FFF2-40B4-BE49-F238E27FC236}">
                <a16:creationId xmlns:a16="http://schemas.microsoft.com/office/drawing/2014/main" id="{22098B34-072D-4F6C-ACF3-6868EB59F6F2}"/>
              </a:ext>
            </a:extLst>
          </p:cNvPr>
          <p:cNvSpPr/>
          <p:nvPr/>
        </p:nvSpPr>
        <p:spPr>
          <a:xfrm>
            <a:off x="971600" y="2393885"/>
            <a:ext cx="7969878" cy="810090"/>
          </a:xfrm>
          <a:prstGeom prst="roundRect">
            <a:avLst>
              <a:gd name="adj" fmla="val 0"/>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kumimoji="1" lang="ja-JP" altLang="en-US" sz="2400" b="1" dirty="0">
                <a:solidFill>
                  <a:schemeClr val="tx1"/>
                </a:solidFill>
              </a:rPr>
              <a:t>事例</a:t>
            </a:r>
            <a:r>
              <a:rPr lang="ja-JP" altLang="en-US" sz="2400" b="1" dirty="0">
                <a:solidFill>
                  <a:schemeClr val="tx1"/>
                </a:solidFill>
              </a:rPr>
              <a:t>：具体的にどういう問題が出題されているのか</a:t>
            </a:r>
            <a:endParaRPr kumimoji="1" lang="en-US" altLang="ja-JP" sz="2400" b="1" dirty="0">
              <a:solidFill>
                <a:schemeClr val="tx1"/>
              </a:solidFill>
            </a:endParaRPr>
          </a:p>
        </p:txBody>
      </p:sp>
      <p:sp>
        <p:nvSpPr>
          <p:cNvPr id="12" name="四角形: 角を丸くする 11">
            <a:extLst>
              <a:ext uri="{FF2B5EF4-FFF2-40B4-BE49-F238E27FC236}">
                <a16:creationId xmlns:a16="http://schemas.microsoft.com/office/drawing/2014/main" id="{F04B49BB-D91A-4F19-9B57-5E25DA5A1875}"/>
              </a:ext>
            </a:extLst>
          </p:cNvPr>
          <p:cNvSpPr/>
          <p:nvPr/>
        </p:nvSpPr>
        <p:spPr>
          <a:xfrm>
            <a:off x="566555" y="3278272"/>
            <a:ext cx="422245" cy="810090"/>
          </a:xfrm>
          <a:prstGeom prst="roundRect">
            <a:avLst>
              <a:gd name="adj" fmla="val 0"/>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ja-JP" altLang="en-US" sz="2400" b="1" dirty="0">
                <a:solidFill>
                  <a:schemeClr val="tx1"/>
                </a:solidFill>
              </a:rPr>
              <a:t>３</a:t>
            </a:r>
            <a:endParaRPr kumimoji="1" lang="ja-JP" altLang="en-US" sz="2400" b="1" dirty="0">
              <a:solidFill>
                <a:schemeClr val="tx1"/>
              </a:solidFill>
            </a:endParaRPr>
          </a:p>
        </p:txBody>
      </p:sp>
      <p:sp>
        <p:nvSpPr>
          <p:cNvPr id="13" name="四角形: 角を丸くする 12">
            <a:extLst>
              <a:ext uri="{FF2B5EF4-FFF2-40B4-BE49-F238E27FC236}">
                <a16:creationId xmlns:a16="http://schemas.microsoft.com/office/drawing/2014/main" id="{7E3E530B-58EC-4526-807D-B27BCDAE4207}"/>
              </a:ext>
            </a:extLst>
          </p:cNvPr>
          <p:cNvSpPr/>
          <p:nvPr/>
        </p:nvSpPr>
        <p:spPr>
          <a:xfrm>
            <a:off x="971600" y="3278272"/>
            <a:ext cx="7969878" cy="810090"/>
          </a:xfrm>
          <a:prstGeom prst="roundRect">
            <a:avLst>
              <a:gd name="adj" fmla="val 0"/>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ja-JP" altLang="en-US" sz="2400" b="1" dirty="0">
                <a:solidFill>
                  <a:schemeClr val="tx1"/>
                </a:solidFill>
              </a:rPr>
              <a:t>予測：今後の入試傾向はどう変化するのか</a:t>
            </a:r>
            <a:endParaRPr kumimoji="1" lang="ja-JP" altLang="en-US" sz="2400" b="1" dirty="0">
              <a:solidFill>
                <a:schemeClr val="tx1"/>
              </a:solidFill>
            </a:endParaRPr>
          </a:p>
        </p:txBody>
      </p:sp>
      <p:sp>
        <p:nvSpPr>
          <p:cNvPr id="3" name="四角形: 角を丸くする 2">
            <a:extLst>
              <a:ext uri="{FF2B5EF4-FFF2-40B4-BE49-F238E27FC236}">
                <a16:creationId xmlns:a16="http://schemas.microsoft.com/office/drawing/2014/main" id="{63226348-8862-4730-995A-41B7B83A5143}"/>
              </a:ext>
            </a:extLst>
          </p:cNvPr>
          <p:cNvSpPr/>
          <p:nvPr/>
        </p:nvSpPr>
        <p:spPr>
          <a:xfrm>
            <a:off x="566555" y="4162659"/>
            <a:ext cx="422245" cy="810090"/>
          </a:xfrm>
          <a:prstGeom prst="roundRect">
            <a:avLst>
              <a:gd name="adj" fmla="val 0"/>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ja-JP" altLang="en-US" sz="2400" b="1" dirty="0">
                <a:solidFill>
                  <a:schemeClr val="tx1"/>
                </a:solidFill>
              </a:rPr>
              <a:t>４</a:t>
            </a:r>
            <a:endParaRPr kumimoji="1" lang="ja-JP" altLang="en-US" sz="2400" b="1" dirty="0">
              <a:solidFill>
                <a:schemeClr val="tx1"/>
              </a:solidFill>
            </a:endParaRPr>
          </a:p>
        </p:txBody>
      </p:sp>
      <p:sp>
        <p:nvSpPr>
          <p:cNvPr id="5" name="四角形: 角を丸くする 4">
            <a:extLst>
              <a:ext uri="{FF2B5EF4-FFF2-40B4-BE49-F238E27FC236}">
                <a16:creationId xmlns:a16="http://schemas.microsoft.com/office/drawing/2014/main" id="{3DF4C967-6F0C-4C95-829B-50D8126502CB}"/>
              </a:ext>
            </a:extLst>
          </p:cNvPr>
          <p:cNvSpPr/>
          <p:nvPr/>
        </p:nvSpPr>
        <p:spPr>
          <a:xfrm>
            <a:off x="971600" y="4162659"/>
            <a:ext cx="7969878" cy="810090"/>
          </a:xfrm>
          <a:prstGeom prst="roundRect">
            <a:avLst>
              <a:gd name="adj" fmla="val 0"/>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ja-JP" altLang="en-US" sz="2400" b="1" dirty="0">
                <a:solidFill>
                  <a:schemeClr val="tx1"/>
                </a:solidFill>
              </a:rPr>
              <a:t>対策：入試の変化にどう対応すればよいか</a:t>
            </a:r>
            <a:endParaRPr kumimoji="1" lang="ja-JP" altLang="en-US" sz="2400" b="1" dirty="0">
              <a:solidFill>
                <a:schemeClr val="tx1"/>
              </a:solidFill>
            </a:endParaRPr>
          </a:p>
        </p:txBody>
      </p:sp>
    </p:spTree>
    <p:extLst>
      <p:ext uri="{BB962C8B-B14F-4D97-AF65-F5344CB8AC3E}">
        <p14:creationId xmlns:p14="http://schemas.microsoft.com/office/powerpoint/2010/main" val="40644158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3A57BA3-791E-4EB3-BF21-6E4170DCE25B}"/>
              </a:ext>
            </a:extLst>
          </p:cNvPr>
          <p:cNvSpPr>
            <a:spLocks noGrp="1"/>
          </p:cNvSpPr>
          <p:nvPr>
            <p:ph type="title"/>
          </p:nvPr>
        </p:nvSpPr>
        <p:spPr>
          <a:xfrm>
            <a:off x="437101" y="228600"/>
            <a:ext cx="8050334" cy="641398"/>
          </a:xfrm>
        </p:spPr>
        <p:txBody>
          <a:bodyPr>
            <a:noAutofit/>
          </a:bodyPr>
          <a:lstStyle/>
          <a:p>
            <a:r>
              <a:rPr kumimoji="1" lang="ja-JP" altLang="en-US" sz="2400" b="1" dirty="0">
                <a:solidFill>
                  <a:schemeClr val="tx1"/>
                </a:solidFill>
                <a:latin typeface="+mn-ea"/>
                <a:ea typeface="+mn-ea"/>
              </a:rPr>
              <a:t>結論：高校入試出題傾向は大きく変化（社会科の分析）</a:t>
            </a:r>
            <a:endParaRPr kumimoji="1" lang="en-US" altLang="ja-JP" sz="2400" b="1" dirty="0">
              <a:solidFill>
                <a:schemeClr val="tx1"/>
              </a:solidFill>
              <a:latin typeface="+mn-ea"/>
              <a:ea typeface="+mn-ea"/>
            </a:endParaRPr>
          </a:p>
        </p:txBody>
      </p:sp>
      <p:sp>
        <p:nvSpPr>
          <p:cNvPr id="3" name="コンテンツ プレースホルダー 2">
            <a:extLst>
              <a:ext uri="{FF2B5EF4-FFF2-40B4-BE49-F238E27FC236}">
                <a16:creationId xmlns:a16="http://schemas.microsoft.com/office/drawing/2014/main" id="{BF7E426A-6446-4268-81AA-EEE2572EDB09}"/>
              </a:ext>
            </a:extLst>
          </p:cNvPr>
          <p:cNvSpPr>
            <a:spLocks noGrp="1"/>
          </p:cNvSpPr>
          <p:nvPr>
            <p:ph idx="1"/>
          </p:nvPr>
        </p:nvSpPr>
        <p:spPr>
          <a:xfrm>
            <a:off x="665523" y="1322494"/>
            <a:ext cx="8099998" cy="2187772"/>
          </a:xfrm>
        </p:spPr>
        <p:txBody>
          <a:bodyPr>
            <a:noAutofit/>
          </a:bodyPr>
          <a:lstStyle/>
          <a:p>
            <a:pPr marL="0" indent="0">
              <a:buNone/>
            </a:pPr>
            <a:r>
              <a:rPr lang="ja-JP" altLang="en-US" sz="2400" b="1" dirty="0"/>
              <a:t>社会科の記述式問題</a:t>
            </a:r>
            <a:endParaRPr lang="en-US" altLang="ja-JP" sz="2400" b="1" dirty="0"/>
          </a:p>
          <a:p>
            <a:pPr>
              <a:buFont typeface="Wingdings" panose="05000000000000000000" pitchFamily="2" charset="2"/>
              <a:buChar char="l"/>
            </a:pPr>
            <a:r>
              <a:rPr lang="ja-JP" altLang="en-US" sz="2400" dirty="0"/>
              <a:t>過去３年間での問題数は横ばい</a:t>
            </a:r>
            <a:endParaRPr lang="en-US" altLang="ja-JP" sz="2400" dirty="0"/>
          </a:p>
          <a:p>
            <a:pPr marL="0" indent="0">
              <a:buNone/>
            </a:pPr>
            <a:endParaRPr lang="en-US" altLang="ja-JP" sz="2400" dirty="0"/>
          </a:p>
          <a:p>
            <a:pPr>
              <a:buFont typeface="Wingdings" panose="05000000000000000000" pitchFamily="2" charset="2"/>
              <a:buChar char="l"/>
            </a:pPr>
            <a:r>
              <a:rPr lang="en-US" altLang="ja-JP" sz="2400" dirty="0"/>
              <a:t>A‐2</a:t>
            </a:r>
            <a:r>
              <a:rPr lang="ja-JP" altLang="en-US" sz="2400" dirty="0"/>
              <a:t>，</a:t>
            </a:r>
            <a:r>
              <a:rPr lang="en-US" altLang="ja-JP" sz="2400" dirty="0"/>
              <a:t>B‐1</a:t>
            </a:r>
            <a:r>
              <a:rPr lang="ja-JP" altLang="en-US" sz="2400" dirty="0"/>
              <a:t>問題が　　　</a:t>
            </a:r>
            <a:r>
              <a:rPr lang="en-US" altLang="ja-JP" sz="2400" dirty="0"/>
              <a:t>B‐2</a:t>
            </a:r>
            <a:r>
              <a:rPr lang="ja-JP" altLang="en-US" sz="2400" dirty="0"/>
              <a:t>や</a:t>
            </a:r>
            <a:r>
              <a:rPr lang="en-US" altLang="ja-JP" sz="2400" dirty="0"/>
              <a:t>B‐3</a:t>
            </a:r>
            <a:r>
              <a:rPr lang="ja-JP" altLang="en-US" sz="2400" dirty="0"/>
              <a:t>問題が</a:t>
            </a:r>
            <a:endParaRPr lang="en-US" altLang="ja-JP" sz="2400" dirty="0"/>
          </a:p>
          <a:p>
            <a:pPr marL="0" indent="0">
              <a:buNone/>
            </a:pPr>
            <a:r>
              <a:rPr lang="ja-JP" altLang="en-US" sz="2400" dirty="0"/>
              <a:t>　</a:t>
            </a:r>
            <a:endParaRPr lang="en-US" altLang="ja-JP" sz="2400" dirty="0"/>
          </a:p>
          <a:p>
            <a:pPr marL="0" indent="0">
              <a:buNone/>
            </a:pPr>
            <a:r>
              <a:rPr lang="ja-JP" altLang="en-US" sz="2400" b="1" dirty="0">
                <a:ln w="0"/>
                <a:solidFill>
                  <a:srgbClr val="FF0000"/>
                </a:solidFill>
                <a:effectLst>
                  <a:outerShdw blurRad="38100" dist="25400" dir="5400000" algn="ctr" rotWithShape="0">
                    <a:srgbClr val="6E747A">
                      <a:alpha val="43000"/>
                    </a:srgbClr>
                  </a:outerShdw>
                </a:effectLst>
              </a:rPr>
              <a:t>　</a:t>
            </a:r>
            <a:endParaRPr lang="en-US" altLang="ja-JP" sz="2400" b="1" dirty="0">
              <a:ln w="0"/>
              <a:solidFill>
                <a:srgbClr val="0070C0"/>
              </a:solidFill>
              <a:effectLst>
                <a:outerShdw blurRad="38100" dist="25400" dir="5400000" algn="ctr" rotWithShape="0">
                  <a:srgbClr val="6E747A">
                    <a:alpha val="43000"/>
                  </a:srgbClr>
                </a:outerShdw>
              </a:effectLst>
            </a:endParaRPr>
          </a:p>
        </p:txBody>
      </p:sp>
      <p:sp>
        <p:nvSpPr>
          <p:cNvPr id="4" name="スライド番号プレースホルダー 3">
            <a:extLst>
              <a:ext uri="{FF2B5EF4-FFF2-40B4-BE49-F238E27FC236}">
                <a16:creationId xmlns:a16="http://schemas.microsoft.com/office/drawing/2014/main" id="{E73842BE-3CDD-44DD-9BA9-B98CD50056DD}"/>
              </a:ext>
            </a:extLst>
          </p:cNvPr>
          <p:cNvSpPr>
            <a:spLocks noGrp="1"/>
          </p:cNvSpPr>
          <p:nvPr>
            <p:ph type="sldNum" sz="quarter" idx="12"/>
          </p:nvPr>
        </p:nvSpPr>
        <p:spPr/>
        <p:txBody>
          <a:bodyPr/>
          <a:lstStyle/>
          <a:p>
            <a:pPr>
              <a:defRPr/>
            </a:pPr>
            <a:fld id="{112EA146-AC33-4D4C-BECA-41104911C27E}" type="slidenum">
              <a:rPr lang="en-US" altLang="ja-JP" smtClean="0"/>
              <a:pPr>
                <a:defRPr/>
              </a:pPr>
              <a:t>4</a:t>
            </a:fld>
            <a:endParaRPr lang="en-US" altLang="ja-JP" dirty="0"/>
          </a:p>
        </p:txBody>
      </p:sp>
      <p:sp>
        <p:nvSpPr>
          <p:cNvPr id="5" name="矢印: 下 4">
            <a:extLst>
              <a:ext uri="{FF2B5EF4-FFF2-40B4-BE49-F238E27FC236}">
                <a16:creationId xmlns:a16="http://schemas.microsoft.com/office/drawing/2014/main" id="{3CD9461D-77FE-45AF-B6E4-00E8FB366D0D}"/>
              </a:ext>
            </a:extLst>
          </p:cNvPr>
          <p:cNvSpPr/>
          <p:nvPr/>
        </p:nvSpPr>
        <p:spPr>
          <a:xfrm>
            <a:off x="3671900" y="2528900"/>
            <a:ext cx="630070" cy="653467"/>
          </a:xfrm>
          <a:prstGeom prst="downArrow">
            <a:avLst/>
          </a:prstGeom>
          <a:solidFill>
            <a:srgbClr val="00B0F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000" b="1" dirty="0">
              <a:ln w="22225">
                <a:solidFill>
                  <a:schemeClr val="accent2"/>
                </a:solidFill>
                <a:prstDash val="solid"/>
              </a:ln>
              <a:solidFill>
                <a:schemeClr val="accent2">
                  <a:lumMod val="40000"/>
                  <a:lumOff val="60000"/>
                </a:schemeClr>
              </a:solidFill>
            </a:endParaRPr>
          </a:p>
        </p:txBody>
      </p:sp>
      <p:sp>
        <p:nvSpPr>
          <p:cNvPr id="8" name="矢印: 下 7">
            <a:extLst>
              <a:ext uri="{FF2B5EF4-FFF2-40B4-BE49-F238E27FC236}">
                <a16:creationId xmlns:a16="http://schemas.microsoft.com/office/drawing/2014/main" id="{2D55F64C-DF75-48DC-9A3F-010851385556}"/>
              </a:ext>
            </a:extLst>
          </p:cNvPr>
          <p:cNvSpPr/>
          <p:nvPr/>
        </p:nvSpPr>
        <p:spPr>
          <a:xfrm rot="10800000">
            <a:off x="7194117" y="2495916"/>
            <a:ext cx="585065" cy="686451"/>
          </a:xfrm>
          <a:prstGeom prst="downArrow">
            <a:avLst/>
          </a:prstGeom>
          <a:solidFill>
            <a:srgbClr val="FF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endParaRPr kumimoji="1" lang="ja-JP" altLang="en-US" sz="1000" dirty="0">
              <a:solidFill>
                <a:schemeClr val="tx1"/>
              </a:solidFill>
            </a:endParaRPr>
          </a:p>
        </p:txBody>
      </p:sp>
      <p:sp>
        <p:nvSpPr>
          <p:cNvPr id="7" name="コンテンツ プレースホルダー 2">
            <a:extLst>
              <a:ext uri="{FF2B5EF4-FFF2-40B4-BE49-F238E27FC236}">
                <a16:creationId xmlns:a16="http://schemas.microsoft.com/office/drawing/2014/main" id="{D4DF8768-2539-41F2-B861-F0866F14D5E4}"/>
              </a:ext>
            </a:extLst>
          </p:cNvPr>
          <p:cNvSpPr txBox="1">
            <a:spLocks/>
          </p:cNvSpPr>
          <p:nvPr/>
        </p:nvSpPr>
        <p:spPr bwMode="auto">
          <a:xfrm>
            <a:off x="425684" y="4329100"/>
            <a:ext cx="8339837" cy="1170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vert="horz" wrap="square" lIns="91440" tIns="45720" rIns="91440" bIns="45720" numCol="1" anchor="t" anchorCtr="0" compatLnSpc="1">
            <a:prstTxWarp prst="textNoShape">
              <a:avLst/>
            </a:prstTxWarp>
          </a:bodyPr>
          <a:lstStyle>
            <a:lvl1pPr marL="342900" indent="-342900" algn="l" defTabSz="762000" rtl="0" eaLnBrk="0" fontAlgn="base" hangingPunct="0">
              <a:spcBef>
                <a:spcPct val="20000"/>
              </a:spcBef>
              <a:spcAft>
                <a:spcPct val="0"/>
              </a:spcAft>
              <a:buChar char="•"/>
              <a:defRPr kumimoji="1" sz="2800">
                <a:solidFill>
                  <a:schemeClr val="tx1"/>
                </a:solidFill>
                <a:latin typeface="メイリオ"/>
                <a:ea typeface="+mn-ea"/>
                <a:cs typeface="+mn-cs"/>
              </a:defRPr>
            </a:lvl1pPr>
            <a:lvl2pPr marL="742950" indent="-285750" algn="l" defTabSz="762000" rtl="0" eaLnBrk="0" fontAlgn="base" hangingPunct="0">
              <a:spcBef>
                <a:spcPct val="20000"/>
              </a:spcBef>
              <a:spcAft>
                <a:spcPct val="0"/>
              </a:spcAft>
              <a:buChar char="–"/>
              <a:defRPr kumimoji="1" sz="2400">
                <a:solidFill>
                  <a:schemeClr val="tx1"/>
                </a:solidFill>
                <a:latin typeface="メイリオ"/>
                <a:ea typeface="+mn-ea"/>
              </a:defRPr>
            </a:lvl2pPr>
            <a:lvl3pPr marL="1143000" indent="-228600" algn="l" defTabSz="762000" rtl="0" eaLnBrk="0" fontAlgn="base" hangingPunct="0">
              <a:spcBef>
                <a:spcPct val="20000"/>
              </a:spcBef>
              <a:spcAft>
                <a:spcPct val="0"/>
              </a:spcAft>
              <a:buChar char="•"/>
              <a:defRPr kumimoji="1" sz="2000">
                <a:solidFill>
                  <a:schemeClr val="tx1"/>
                </a:solidFill>
                <a:latin typeface="メイリオ"/>
                <a:ea typeface="+mn-ea"/>
              </a:defRPr>
            </a:lvl3pPr>
            <a:lvl4pPr marL="1600200" indent="-228600" algn="l" defTabSz="762000" rtl="0" eaLnBrk="0" fontAlgn="base" hangingPunct="0">
              <a:spcBef>
                <a:spcPct val="20000"/>
              </a:spcBef>
              <a:spcAft>
                <a:spcPct val="0"/>
              </a:spcAft>
              <a:buChar char="–"/>
              <a:defRPr kumimoji="1" sz="2000">
                <a:solidFill>
                  <a:schemeClr val="tx1"/>
                </a:solidFill>
                <a:latin typeface="メイリオ"/>
                <a:ea typeface="+mn-ea"/>
              </a:defRPr>
            </a:lvl4pPr>
            <a:lvl5pPr marL="2057400" indent="-228600" algn="l" defTabSz="762000" rtl="0" eaLnBrk="0" fontAlgn="base" hangingPunct="0">
              <a:spcBef>
                <a:spcPct val="20000"/>
              </a:spcBef>
              <a:spcAft>
                <a:spcPct val="0"/>
              </a:spcAft>
              <a:buChar char="•"/>
              <a:defRPr kumimoji="1" sz="2000">
                <a:solidFill>
                  <a:schemeClr val="tx1"/>
                </a:solidFill>
                <a:latin typeface="メイリオ"/>
                <a:ea typeface="+mn-ea"/>
              </a:defRPr>
            </a:lvl5pPr>
            <a:lvl6pPr marL="2514600" indent="-228600" algn="l" defTabSz="762000" rtl="0" eaLnBrk="0" fontAlgn="base" hangingPunct="0">
              <a:spcBef>
                <a:spcPct val="20000"/>
              </a:spcBef>
              <a:spcAft>
                <a:spcPct val="0"/>
              </a:spcAft>
              <a:buChar char="•"/>
              <a:defRPr kumimoji="1" sz="2000">
                <a:solidFill>
                  <a:schemeClr val="tx1"/>
                </a:solidFill>
                <a:latin typeface="+mn-lt"/>
                <a:ea typeface="+mn-ea"/>
              </a:defRPr>
            </a:lvl6pPr>
            <a:lvl7pPr marL="2971800" indent="-228600" algn="l" defTabSz="762000" rtl="0" eaLnBrk="0" fontAlgn="base" hangingPunct="0">
              <a:spcBef>
                <a:spcPct val="20000"/>
              </a:spcBef>
              <a:spcAft>
                <a:spcPct val="0"/>
              </a:spcAft>
              <a:buChar char="•"/>
              <a:defRPr kumimoji="1" sz="2000">
                <a:solidFill>
                  <a:schemeClr val="tx1"/>
                </a:solidFill>
                <a:latin typeface="+mn-lt"/>
                <a:ea typeface="+mn-ea"/>
              </a:defRPr>
            </a:lvl7pPr>
            <a:lvl8pPr marL="3429000" indent="-228600" algn="l" defTabSz="762000" rtl="0" eaLnBrk="0" fontAlgn="base" hangingPunct="0">
              <a:spcBef>
                <a:spcPct val="20000"/>
              </a:spcBef>
              <a:spcAft>
                <a:spcPct val="0"/>
              </a:spcAft>
              <a:buChar char="•"/>
              <a:defRPr kumimoji="1" sz="2000">
                <a:solidFill>
                  <a:schemeClr val="tx1"/>
                </a:solidFill>
                <a:latin typeface="+mn-lt"/>
                <a:ea typeface="+mn-ea"/>
              </a:defRPr>
            </a:lvl8pPr>
            <a:lvl9pPr marL="3886200" indent="-228600" algn="l" defTabSz="762000" rtl="0" eaLnBrk="0" fontAlgn="base" hangingPunct="0">
              <a:spcBef>
                <a:spcPct val="20000"/>
              </a:spcBef>
              <a:spcAft>
                <a:spcPct val="0"/>
              </a:spcAft>
              <a:buChar char="•"/>
              <a:defRPr kumimoji="1" sz="2000">
                <a:solidFill>
                  <a:schemeClr val="tx1"/>
                </a:solidFill>
                <a:latin typeface="+mn-lt"/>
                <a:ea typeface="+mn-ea"/>
              </a:defRPr>
            </a:lvl9pPr>
          </a:lstStyle>
          <a:p>
            <a:pPr marL="0" indent="0" algn="ctr">
              <a:buFontTx/>
              <a:buNone/>
            </a:pPr>
            <a:r>
              <a:rPr lang="ja-JP" altLang="en-US" sz="3200" b="1" kern="0" dirty="0">
                <a:ln w="0"/>
                <a:effectLst>
                  <a:outerShdw blurRad="38100" dist="25400" dir="5400000" algn="ctr" rotWithShape="0">
                    <a:srgbClr val="6E747A">
                      <a:alpha val="43000"/>
                    </a:srgbClr>
                  </a:outerShdw>
                </a:effectLst>
              </a:rPr>
              <a:t>■深い思考力・判断力・表現力を求められる</a:t>
            </a:r>
            <a:endParaRPr lang="en-US" altLang="ja-JP" sz="3200" b="1" kern="0" dirty="0">
              <a:ln w="0"/>
              <a:effectLst>
                <a:outerShdw blurRad="38100" dist="25400" dir="5400000" algn="ctr" rotWithShape="0">
                  <a:srgbClr val="6E747A">
                    <a:alpha val="43000"/>
                  </a:srgbClr>
                </a:outerShdw>
              </a:effectLst>
            </a:endParaRPr>
          </a:p>
          <a:p>
            <a:pPr marL="0" indent="0" algn="ctr">
              <a:buFontTx/>
              <a:buNone/>
            </a:pPr>
            <a:r>
              <a:rPr lang="ja-JP" altLang="en-US" sz="3200" b="1" kern="0" dirty="0">
                <a:ln w="0"/>
                <a:effectLst>
                  <a:outerShdw blurRad="38100" dist="25400" dir="5400000" algn="ctr" rotWithShape="0">
                    <a:srgbClr val="6E747A">
                      <a:alpha val="43000"/>
                    </a:srgbClr>
                  </a:outerShdw>
                </a:effectLst>
              </a:rPr>
              <a:t>　複雑な問題が増えている！</a:t>
            </a:r>
            <a:endParaRPr lang="en-US" altLang="ja-JP" sz="3200" b="1" kern="0" dirty="0">
              <a:ln w="0"/>
              <a:effectLst>
                <a:outerShdw blurRad="38100" dist="25400" dir="5400000" algn="ctr" rotWithShape="0">
                  <a:srgbClr val="6E747A">
                    <a:alpha val="43000"/>
                  </a:srgbClr>
                </a:outerShdw>
              </a:effectLst>
            </a:endParaRPr>
          </a:p>
        </p:txBody>
      </p:sp>
    </p:spTree>
    <p:extLst>
      <p:ext uri="{BB962C8B-B14F-4D97-AF65-F5344CB8AC3E}">
        <p14:creationId xmlns:p14="http://schemas.microsoft.com/office/powerpoint/2010/main" val="1076233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タイトル 1">
            <a:extLst>
              <a:ext uri="{FF2B5EF4-FFF2-40B4-BE49-F238E27FC236}">
                <a16:creationId xmlns:a16="http://schemas.microsoft.com/office/drawing/2014/main" id="{2084E37B-F7B0-4561-9B11-5C6A90B9EB08}"/>
              </a:ext>
            </a:extLst>
          </p:cNvPr>
          <p:cNvSpPr>
            <a:spLocks noGrp="1"/>
          </p:cNvSpPr>
          <p:nvPr>
            <p:ph type="title"/>
          </p:nvPr>
        </p:nvSpPr>
        <p:spPr>
          <a:xfrm>
            <a:off x="437101" y="228600"/>
            <a:ext cx="8050334" cy="641398"/>
          </a:xfrm>
        </p:spPr>
        <p:txBody>
          <a:bodyPr/>
          <a:lstStyle/>
          <a:p>
            <a:r>
              <a:rPr kumimoji="1" lang="ja-JP" altLang="en-US" sz="2400" b="1" dirty="0">
                <a:solidFill>
                  <a:schemeClr val="tx1"/>
                </a:solidFill>
                <a:latin typeface="+mn-ea"/>
                <a:ea typeface="+mn-ea"/>
              </a:rPr>
              <a:t>結論：高校入試出題傾向は大きく変化（社会科の分析）</a:t>
            </a:r>
            <a:endParaRPr kumimoji="1" lang="en-US" altLang="ja-JP" sz="2400" dirty="0">
              <a:solidFill>
                <a:schemeClr val="tx1"/>
              </a:solidFill>
            </a:endParaRPr>
          </a:p>
        </p:txBody>
      </p:sp>
      <p:graphicFrame>
        <p:nvGraphicFramePr>
          <p:cNvPr id="19" name="コンテンツ プレースホルダー 18">
            <a:extLst>
              <a:ext uri="{FF2B5EF4-FFF2-40B4-BE49-F238E27FC236}">
                <a16:creationId xmlns:a16="http://schemas.microsoft.com/office/drawing/2014/main" id="{4B64E8A8-0D9E-428D-970A-2A11407D05C6}"/>
              </a:ext>
            </a:extLst>
          </p:cNvPr>
          <p:cNvGraphicFramePr>
            <a:graphicFrameLocks noGrp="1"/>
          </p:cNvGraphicFramePr>
          <p:nvPr>
            <p:ph idx="1"/>
            <p:extLst>
              <p:ext uri="{D42A27DB-BD31-4B8C-83A1-F6EECF244321}">
                <p14:modId xmlns:p14="http://schemas.microsoft.com/office/powerpoint/2010/main" val="2702891221"/>
              </p:ext>
            </p:extLst>
          </p:nvPr>
        </p:nvGraphicFramePr>
        <p:xfrm>
          <a:off x="2816805" y="1944943"/>
          <a:ext cx="3131840" cy="2886998"/>
        </p:xfrm>
        <a:graphic>
          <a:graphicData uri="http://schemas.openxmlformats.org/drawingml/2006/chart">
            <c:chart xmlns:c="http://schemas.openxmlformats.org/drawingml/2006/chart" xmlns:r="http://schemas.openxmlformats.org/officeDocument/2006/relationships" r:id="rId3"/>
          </a:graphicData>
        </a:graphic>
      </p:graphicFrame>
      <p:sp>
        <p:nvSpPr>
          <p:cNvPr id="4" name="スライド番号プレースホルダー 3">
            <a:extLst>
              <a:ext uri="{FF2B5EF4-FFF2-40B4-BE49-F238E27FC236}">
                <a16:creationId xmlns:a16="http://schemas.microsoft.com/office/drawing/2014/main" id="{145E5FC7-9C95-4901-97B5-74DE3671C6FC}"/>
              </a:ext>
            </a:extLst>
          </p:cNvPr>
          <p:cNvSpPr>
            <a:spLocks noGrp="1"/>
          </p:cNvSpPr>
          <p:nvPr>
            <p:ph type="sldNum" sz="quarter" idx="12"/>
          </p:nvPr>
        </p:nvSpPr>
        <p:spPr/>
        <p:txBody>
          <a:bodyPr/>
          <a:lstStyle/>
          <a:p>
            <a:pPr>
              <a:defRPr/>
            </a:pPr>
            <a:fld id="{112EA146-AC33-4D4C-BECA-41104911C27E}" type="slidenum">
              <a:rPr lang="en-US" altLang="ja-JP" smtClean="0"/>
              <a:pPr>
                <a:defRPr/>
              </a:pPr>
              <a:t>5</a:t>
            </a:fld>
            <a:endParaRPr lang="en-US" altLang="ja-JP" dirty="0"/>
          </a:p>
        </p:txBody>
      </p:sp>
      <p:graphicFrame>
        <p:nvGraphicFramePr>
          <p:cNvPr id="14" name="グラフ 13">
            <a:extLst>
              <a:ext uri="{FF2B5EF4-FFF2-40B4-BE49-F238E27FC236}">
                <a16:creationId xmlns:a16="http://schemas.microsoft.com/office/drawing/2014/main" id="{A61727C1-8A50-4E60-B0C5-5176FAF55BD3}"/>
              </a:ext>
            </a:extLst>
          </p:cNvPr>
          <p:cNvGraphicFramePr/>
          <p:nvPr>
            <p:extLst>
              <p:ext uri="{D42A27DB-BD31-4B8C-83A1-F6EECF244321}">
                <p14:modId xmlns:p14="http://schemas.microsoft.com/office/powerpoint/2010/main" val="3648489433"/>
              </p:ext>
            </p:extLst>
          </p:nvPr>
        </p:nvGraphicFramePr>
        <p:xfrm>
          <a:off x="161510" y="774813"/>
          <a:ext cx="3131840" cy="2823764"/>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0" name="コンテンツ プレースホルダー 18">
            <a:extLst>
              <a:ext uri="{FF2B5EF4-FFF2-40B4-BE49-F238E27FC236}">
                <a16:creationId xmlns:a16="http://schemas.microsoft.com/office/drawing/2014/main" id="{60B1D706-4519-4345-93CA-C9FBED377657}"/>
              </a:ext>
            </a:extLst>
          </p:cNvPr>
          <p:cNvGraphicFramePr>
            <a:graphicFrameLocks/>
          </p:cNvGraphicFramePr>
          <p:nvPr>
            <p:extLst>
              <p:ext uri="{D42A27DB-BD31-4B8C-83A1-F6EECF244321}">
                <p14:modId xmlns:p14="http://schemas.microsoft.com/office/powerpoint/2010/main" val="2825678353"/>
              </p:ext>
            </p:extLst>
          </p:nvPr>
        </p:nvGraphicFramePr>
        <p:xfrm>
          <a:off x="5664221" y="3220828"/>
          <a:ext cx="3131840" cy="2886998"/>
        </p:xfrm>
        <a:graphic>
          <a:graphicData uri="http://schemas.openxmlformats.org/drawingml/2006/chart">
            <c:chart xmlns:c="http://schemas.openxmlformats.org/drawingml/2006/chart" xmlns:r="http://schemas.openxmlformats.org/officeDocument/2006/relationships" r:id="rId5"/>
          </a:graphicData>
        </a:graphic>
      </p:graphicFrame>
      <p:sp>
        <p:nvSpPr>
          <p:cNvPr id="7" name="テキスト ボックス 6">
            <a:extLst>
              <a:ext uri="{FF2B5EF4-FFF2-40B4-BE49-F238E27FC236}">
                <a16:creationId xmlns:a16="http://schemas.microsoft.com/office/drawing/2014/main" id="{E719BA67-F443-4EEA-847A-D3D21EEDF564}"/>
              </a:ext>
            </a:extLst>
          </p:cNvPr>
          <p:cNvSpPr txBox="1"/>
          <p:nvPr/>
        </p:nvSpPr>
        <p:spPr bwMode="auto">
          <a:xfrm>
            <a:off x="1106615" y="3216129"/>
            <a:ext cx="1201888" cy="52322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rgbClr val="0000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rtlCol="0">
            <a:spAutoFit/>
          </a:bodyPr>
          <a:lstStyle/>
          <a:p>
            <a:pPr algn="ctr">
              <a:spcBef>
                <a:spcPts val="0"/>
              </a:spcBef>
            </a:pPr>
            <a:r>
              <a:rPr kumimoji="1" lang="en-US" altLang="ja-JP" sz="2800" u="sng" dirty="0">
                <a:latin typeface="Arial" panose="020B0604020202020204" pitchFamily="34" charset="0"/>
                <a:ea typeface="ＭＳ ゴシック" panose="020B0609070205080204" pitchFamily="49" charset="-128"/>
                <a:cs typeface="Arial" panose="020B0604020202020204" pitchFamily="34" charset="0"/>
              </a:rPr>
              <a:t>337</a:t>
            </a:r>
            <a:r>
              <a:rPr kumimoji="1" lang="ja-JP" altLang="en-US" sz="2800" u="sng" dirty="0">
                <a:latin typeface="Arial" panose="020B0604020202020204" pitchFamily="34" charset="0"/>
                <a:ea typeface="ＭＳ ゴシック" panose="020B0609070205080204" pitchFamily="49" charset="-128"/>
                <a:cs typeface="Arial" panose="020B0604020202020204" pitchFamily="34" charset="0"/>
              </a:rPr>
              <a:t>問</a:t>
            </a:r>
          </a:p>
        </p:txBody>
      </p:sp>
      <p:sp>
        <p:nvSpPr>
          <p:cNvPr id="8" name="テキスト ボックス 7">
            <a:extLst>
              <a:ext uri="{FF2B5EF4-FFF2-40B4-BE49-F238E27FC236}">
                <a16:creationId xmlns:a16="http://schemas.microsoft.com/office/drawing/2014/main" id="{DC0F74E4-F2F0-48B6-95B7-33FEA82BE3EF}"/>
              </a:ext>
            </a:extLst>
          </p:cNvPr>
          <p:cNvSpPr txBox="1"/>
          <p:nvPr/>
        </p:nvSpPr>
        <p:spPr bwMode="auto">
          <a:xfrm>
            <a:off x="4276263" y="4308721"/>
            <a:ext cx="1201888" cy="52322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rgbClr val="0000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rtlCol="0">
            <a:spAutoFit/>
          </a:bodyPr>
          <a:lstStyle/>
          <a:p>
            <a:pPr algn="ctr">
              <a:spcBef>
                <a:spcPts val="0"/>
              </a:spcBef>
            </a:pPr>
            <a:r>
              <a:rPr lang="en-US" altLang="ja-JP" sz="2800" u="sng" dirty="0">
                <a:latin typeface="Arial" panose="020B0604020202020204" pitchFamily="34" charset="0"/>
                <a:ea typeface="ＭＳ ゴシック" panose="020B0609070205080204" pitchFamily="49" charset="-128"/>
                <a:cs typeface="Arial" panose="020B0604020202020204" pitchFamily="34" charset="0"/>
              </a:rPr>
              <a:t>328</a:t>
            </a:r>
            <a:r>
              <a:rPr kumimoji="1" lang="ja-JP" altLang="en-US" sz="2800" u="sng" dirty="0">
                <a:latin typeface="Arial" panose="020B0604020202020204" pitchFamily="34" charset="0"/>
                <a:ea typeface="ＭＳ ゴシック" panose="020B0609070205080204" pitchFamily="49" charset="-128"/>
                <a:cs typeface="Arial" panose="020B0604020202020204" pitchFamily="34" charset="0"/>
              </a:rPr>
              <a:t>問</a:t>
            </a:r>
          </a:p>
        </p:txBody>
      </p:sp>
      <p:sp>
        <p:nvSpPr>
          <p:cNvPr id="13" name="テキスト ボックス 12">
            <a:extLst>
              <a:ext uri="{FF2B5EF4-FFF2-40B4-BE49-F238E27FC236}">
                <a16:creationId xmlns:a16="http://schemas.microsoft.com/office/drawing/2014/main" id="{626281FC-F6B3-4336-A664-57F87AE24199}"/>
              </a:ext>
            </a:extLst>
          </p:cNvPr>
          <p:cNvSpPr txBox="1"/>
          <p:nvPr/>
        </p:nvSpPr>
        <p:spPr bwMode="auto">
          <a:xfrm>
            <a:off x="7658693" y="5606080"/>
            <a:ext cx="1201888" cy="52322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rgbClr val="0000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rtlCol="0">
            <a:spAutoFit/>
          </a:bodyPr>
          <a:lstStyle/>
          <a:p>
            <a:pPr algn="ctr">
              <a:spcBef>
                <a:spcPts val="0"/>
              </a:spcBef>
            </a:pPr>
            <a:r>
              <a:rPr lang="en-US" altLang="ja-JP" sz="2800" u="sng" dirty="0">
                <a:latin typeface="Arial" panose="020B0604020202020204" pitchFamily="34" charset="0"/>
                <a:ea typeface="ＭＳ ゴシック" panose="020B0609070205080204" pitchFamily="49" charset="-128"/>
                <a:cs typeface="Arial" panose="020B0604020202020204" pitchFamily="34" charset="0"/>
              </a:rPr>
              <a:t>324</a:t>
            </a:r>
            <a:r>
              <a:rPr kumimoji="1" lang="ja-JP" altLang="en-US" sz="2800" u="sng" dirty="0">
                <a:latin typeface="Arial" panose="020B0604020202020204" pitchFamily="34" charset="0"/>
                <a:ea typeface="ＭＳ ゴシック" panose="020B0609070205080204" pitchFamily="49" charset="-128"/>
                <a:cs typeface="Arial" panose="020B0604020202020204" pitchFamily="34" charset="0"/>
              </a:rPr>
              <a:t>問</a:t>
            </a:r>
          </a:p>
        </p:txBody>
      </p:sp>
      <p:sp>
        <p:nvSpPr>
          <p:cNvPr id="3" name="テキスト ボックス 2">
            <a:extLst>
              <a:ext uri="{FF2B5EF4-FFF2-40B4-BE49-F238E27FC236}">
                <a16:creationId xmlns:a16="http://schemas.microsoft.com/office/drawing/2014/main" id="{90206802-2E41-444B-A3A2-BF1D20FE06CB}"/>
              </a:ext>
            </a:extLst>
          </p:cNvPr>
          <p:cNvSpPr txBox="1"/>
          <p:nvPr/>
        </p:nvSpPr>
        <p:spPr bwMode="auto">
          <a:xfrm>
            <a:off x="330983" y="5069810"/>
            <a:ext cx="5503412" cy="1323439"/>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rgbClr val="0000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rtlCol="0">
            <a:spAutoFit/>
          </a:bodyPr>
          <a:lstStyle/>
          <a:p>
            <a:pPr marL="342900" indent="-342900">
              <a:spcBef>
                <a:spcPts val="0"/>
              </a:spcBef>
              <a:buFont typeface="Wingdings" panose="05000000000000000000" pitchFamily="2" charset="2"/>
              <a:buChar char="l"/>
            </a:pPr>
            <a:r>
              <a:rPr lang="ja-JP" altLang="en-US" sz="2000" dirty="0">
                <a:latin typeface="+mn-ea"/>
                <a:ea typeface="+mn-ea"/>
                <a:cs typeface="Arial" panose="020B0604020202020204" pitchFamily="34" charset="0"/>
              </a:rPr>
              <a:t>問題数は横ばい</a:t>
            </a:r>
            <a:endParaRPr lang="en-US" altLang="ja-JP" sz="2000" dirty="0">
              <a:latin typeface="+mn-ea"/>
              <a:ea typeface="+mn-ea"/>
              <a:cs typeface="Arial" panose="020B0604020202020204" pitchFamily="34" charset="0"/>
            </a:endParaRPr>
          </a:p>
          <a:p>
            <a:pPr marL="342900" indent="-342900">
              <a:spcBef>
                <a:spcPts val="0"/>
              </a:spcBef>
              <a:buFont typeface="Wingdings" panose="05000000000000000000" pitchFamily="2" charset="2"/>
              <a:buChar char="l"/>
            </a:pPr>
            <a:r>
              <a:rPr lang="ja-JP" altLang="en-US" sz="2000" dirty="0">
                <a:latin typeface="+mn-ea"/>
                <a:ea typeface="+mn-ea"/>
                <a:cs typeface="Arial" panose="020B0604020202020204" pitchFamily="34" charset="0"/>
              </a:rPr>
              <a:t>問われる内容は複雑化</a:t>
            </a:r>
            <a:r>
              <a:rPr lang="en-US" altLang="ja-JP" sz="2000" dirty="0">
                <a:latin typeface="+mn-ea"/>
                <a:ea typeface="+mn-ea"/>
                <a:cs typeface="Arial" panose="020B0604020202020204" pitchFamily="34" charset="0"/>
              </a:rPr>
              <a:t>B1</a:t>
            </a:r>
            <a:r>
              <a:rPr lang="ja-JP" altLang="en-US" sz="2000" dirty="0">
                <a:latin typeface="+mn-ea"/>
                <a:ea typeface="+mn-ea"/>
                <a:cs typeface="Arial" panose="020B0604020202020204" pitchFamily="34" charset="0"/>
              </a:rPr>
              <a:t>→</a:t>
            </a:r>
            <a:r>
              <a:rPr lang="en-US" altLang="ja-JP" sz="2000" dirty="0">
                <a:latin typeface="+mn-ea"/>
                <a:ea typeface="+mn-ea"/>
                <a:cs typeface="Arial" panose="020B0604020202020204" pitchFamily="34" charset="0"/>
              </a:rPr>
              <a:t>B2</a:t>
            </a:r>
          </a:p>
          <a:p>
            <a:pPr marL="342900" indent="-342900">
              <a:spcBef>
                <a:spcPts val="0"/>
              </a:spcBef>
              <a:buFont typeface="Wingdings" panose="05000000000000000000" pitchFamily="2" charset="2"/>
              <a:buChar char="l"/>
            </a:pPr>
            <a:r>
              <a:rPr lang="ja-JP" altLang="en-US" sz="2000" dirty="0">
                <a:latin typeface="+mn-ea"/>
                <a:ea typeface="+mn-ea"/>
                <a:cs typeface="Arial" panose="020B0604020202020204" pitchFamily="34" charset="0"/>
              </a:rPr>
              <a:t>より深い思考力・判断力・表現力をみる問題が増加。</a:t>
            </a:r>
            <a:endParaRPr kumimoji="1" lang="ja-JP" altLang="en-US" sz="2000" dirty="0">
              <a:latin typeface="+mn-ea"/>
              <a:ea typeface="+mn-ea"/>
              <a:cs typeface="Arial" panose="020B0604020202020204" pitchFamily="34" charset="0"/>
            </a:endParaRPr>
          </a:p>
        </p:txBody>
      </p:sp>
      <p:sp>
        <p:nvSpPr>
          <p:cNvPr id="2" name="テキスト ボックス 1">
            <a:extLst>
              <a:ext uri="{FF2B5EF4-FFF2-40B4-BE49-F238E27FC236}">
                <a16:creationId xmlns:a16="http://schemas.microsoft.com/office/drawing/2014/main" id="{6822CD83-7618-4ED0-A4C6-3D319F93853C}"/>
              </a:ext>
            </a:extLst>
          </p:cNvPr>
          <p:cNvSpPr txBox="1"/>
          <p:nvPr/>
        </p:nvSpPr>
        <p:spPr bwMode="auto">
          <a:xfrm>
            <a:off x="3865107" y="1259410"/>
            <a:ext cx="4802347" cy="40011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rgbClr val="0000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rtlCol="0">
            <a:spAutoFit/>
          </a:bodyPr>
          <a:lstStyle/>
          <a:p>
            <a:pPr algn="ctr">
              <a:spcBef>
                <a:spcPts val="0"/>
              </a:spcBef>
            </a:pPr>
            <a:r>
              <a:rPr kumimoji="1" lang="ja-JP" altLang="en-US" sz="2000" b="1" dirty="0">
                <a:latin typeface="+mn-ea"/>
                <a:ea typeface="+mn-ea"/>
                <a:cs typeface="Arial" panose="020B0604020202020204" pitchFamily="34" charset="0"/>
              </a:rPr>
              <a:t>記述式問題を思考コードで分類</a:t>
            </a:r>
          </a:p>
        </p:txBody>
      </p:sp>
    </p:spTree>
    <p:extLst>
      <p:ext uri="{BB962C8B-B14F-4D97-AF65-F5344CB8AC3E}">
        <p14:creationId xmlns:p14="http://schemas.microsoft.com/office/powerpoint/2010/main" val="31641520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3A57BA3-791E-4EB3-BF21-6E4170DCE25B}"/>
              </a:ext>
            </a:extLst>
          </p:cNvPr>
          <p:cNvSpPr>
            <a:spLocks noGrp="1"/>
          </p:cNvSpPr>
          <p:nvPr>
            <p:ph type="title"/>
          </p:nvPr>
        </p:nvSpPr>
        <p:spPr>
          <a:xfrm>
            <a:off x="437101" y="228600"/>
            <a:ext cx="984549" cy="641398"/>
          </a:xfrm>
        </p:spPr>
        <p:txBody>
          <a:bodyPr>
            <a:normAutofit fontScale="90000"/>
          </a:bodyPr>
          <a:lstStyle/>
          <a:p>
            <a:r>
              <a:rPr kumimoji="1" lang="ja-JP" altLang="en-US" b="1" dirty="0">
                <a:latin typeface="游明朝 Demibold" panose="02020600000000000000" pitchFamily="18" charset="-128"/>
                <a:ea typeface="游明朝 Demibold" panose="02020600000000000000" pitchFamily="18" charset="-128"/>
              </a:rPr>
              <a:t>目次</a:t>
            </a:r>
          </a:p>
        </p:txBody>
      </p:sp>
      <p:sp>
        <p:nvSpPr>
          <p:cNvPr id="4" name="スライド番号プレースホルダー 3">
            <a:extLst>
              <a:ext uri="{FF2B5EF4-FFF2-40B4-BE49-F238E27FC236}">
                <a16:creationId xmlns:a16="http://schemas.microsoft.com/office/drawing/2014/main" id="{E73842BE-3CDD-44DD-9BA9-B98CD50056DD}"/>
              </a:ext>
            </a:extLst>
          </p:cNvPr>
          <p:cNvSpPr>
            <a:spLocks noGrp="1"/>
          </p:cNvSpPr>
          <p:nvPr>
            <p:ph type="sldNum" sz="quarter" idx="12"/>
          </p:nvPr>
        </p:nvSpPr>
        <p:spPr/>
        <p:txBody>
          <a:bodyPr/>
          <a:lstStyle/>
          <a:p>
            <a:pPr>
              <a:defRPr/>
            </a:pPr>
            <a:fld id="{112EA146-AC33-4D4C-BECA-41104911C27E}" type="slidenum">
              <a:rPr lang="en-US" altLang="ja-JP" smtClean="0"/>
              <a:pPr>
                <a:defRPr/>
              </a:pPr>
              <a:t>6</a:t>
            </a:fld>
            <a:endParaRPr lang="en-US" altLang="ja-JP" dirty="0"/>
          </a:p>
        </p:txBody>
      </p:sp>
      <p:sp>
        <p:nvSpPr>
          <p:cNvPr id="7" name="四角形: 角を丸くする 6">
            <a:extLst>
              <a:ext uri="{FF2B5EF4-FFF2-40B4-BE49-F238E27FC236}">
                <a16:creationId xmlns:a16="http://schemas.microsoft.com/office/drawing/2014/main" id="{6A729B10-5636-46A5-AC9C-9EEBB595B2E8}"/>
              </a:ext>
            </a:extLst>
          </p:cNvPr>
          <p:cNvSpPr/>
          <p:nvPr/>
        </p:nvSpPr>
        <p:spPr>
          <a:xfrm>
            <a:off x="566555" y="1493785"/>
            <a:ext cx="422245" cy="810090"/>
          </a:xfrm>
          <a:prstGeom prst="roundRect">
            <a:avLst>
              <a:gd name="adj" fmla="val 0"/>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kumimoji="1" lang="ja-JP" altLang="en-US" sz="2400" b="1" dirty="0">
                <a:solidFill>
                  <a:schemeClr val="tx1"/>
                </a:solidFill>
              </a:rPr>
              <a:t>１</a:t>
            </a:r>
          </a:p>
        </p:txBody>
      </p:sp>
      <p:sp>
        <p:nvSpPr>
          <p:cNvPr id="9" name="四角形: 角を丸くする 8">
            <a:extLst>
              <a:ext uri="{FF2B5EF4-FFF2-40B4-BE49-F238E27FC236}">
                <a16:creationId xmlns:a16="http://schemas.microsoft.com/office/drawing/2014/main" id="{54552448-3FD6-45CD-B96A-1F7B01FB3020}"/>
              </a:ext>
            </a:extLst>
          </p:cNvPr>
          <p:cNvSpPr/>
          <p:nvPr/>
        </p:nvSpPr>
        <p:spPr>
          <a:xfrm>
            <a:off x="971600" y="1493785"/>
            <a:ext cx="7969878" cy="810090"/>
          </a:xfrm>
          <a:prstGeom prst="roundRect">
            <a:avLst>
              <a:gd name="adj" fmla="val 0"/>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kumimoji="1" lang="ja-JP" altLang="en-US" sz="2400" b="1" dirty="0">
                <a:solidFill>
                  <a:schemeClr val="tx1"/>
                </a:solidFill>
              </a:rPr>
              <a:t>結論：高校入試出題傾向は大きく変化（社会科の分析）</a:t>
            </a:r>
            <a:endParaRPr kumimoji="1" lang="en-US" altLang="ja-JP" sz="2400" b="1" dirty="0">
              <a:solidFill>
                <a:schemeClr val="tx1"/>
              </a:solidFill>
            </a:endParaRPr>
          </a:p>
        </p:txBody>
      </p:sp>
      <p:sp>
        <p:nvSpPr>
          <p:cNvPr id="10" name="四角形: 角を丸くする 9">
            <a:extLst>
              <a:ext uri="{FF2B5EF4-FFF2-40B4-BE49-F238E27FC236}">
                <a16:creationId xmlns:a16="http://schemas.microsoft.com/office/drawing/2014/main" id="{14739134-7567-4599-A0CD-F2FDFCF92AE5}"/>
              </a:ext>
            </a:extLst>
          </p:cNvPr>
          <p:cNvSpPr/>
          <p:nvPr/>
        </p:nvSpPr>
        <p:spPr>
          <a:xfrm>
            <a:off x="566555" y="2393885"/>
            <a:ext cx="422245" cy="810090"/>
          </a:xfrm>
          <a:prstGeom prst="roundRect">
            <a:avLst>
              <a:gd name="adj" fmla="val 0"/>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kumimoji="1" lang="ja-JP" altLang="en-US" sz="2400" b="1" dirty="0">
                <a:solidFill>
                  <a:schemeClr val="tx1"/>
                </a:solidFill>
              </a:rPr>
              <a:t>２</a:t>
            </a:r>
          </a:p>
        </p:txBody>
      </p:sp>
      <p:sp>
        <p:nvSpPr>
          <p:cNvPr id="11" name="四角形: 角を丸くする 10">
            <a:extLst>
              <a:ext uri="{FF2B5EF4-FFF2-40B4-BE49-F238E27FC236}">
                <a16:creationId xmlns:a16="http://schemas.microsoft.com/office/drawing/2014/main" id="{22098B34-072D-4F6C-ACF3-6868EB59F6F2}"/>
              </a:ext>
            </a:extLst>
          </p:cNvPr>
          <p:cNvSpPr/>
          <p:nvPr/>
        </p:nvSpPr>
        <p:spPr>
          <a:xfrm>
            <a:off x="971600" y="2393885"/>
            <a:ext cx="7969878" cy="810090"/>
          </a:xfrm>
          <a:prstGeom prst="roundRect">
            <a:avLst>
              <a:gd name="adj" fmla="val 0"/>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kumimoji="1" lang="ja-JP" altLang="en-US" sz="2400" b="1" dirty="0">
                <a:solidFill>
                  <a:schemeClr val="tx1"/>
                </a:solidFill>
                <a:highlight>
                  <a:srgbClr val="FFFF00"/>
                </a:highlight>
              </a:rPr>
              <a:t>事例</a:t>
            </a:r>
            <a:r>
              <a:rPr lang="ja-JP" altLang="en-US" sz="2400" b="1" dirty="0">
                <a:solidFill>
                  <a:schemeClr val="tx1"/>
                </a:solidFill>
                <a:highlight>
                  <a:srgbClr val="FFFF00"/>
                </a:highlight>
              </a:rPr>
              <a:t>：具体的にどういう問題が出題されているのか</a:t>
            </a:r>
            <a:endParaRPr kumimoji="1" lang="en-US" altLang="ja-JP" sz="2400" b="1" dirty="0">
              <a:solidFill>
                <a:schemeClr val="tx1"/>
              </a:solidFill>
              <a:highlight>
                <a:srgbClr val="FFFF00"/>
              </a:highlight>
            </a:endParaRPr>
          </a:p>
        </p:txBody>
      </p:sp>
      <p:sp>
        <p:nvSpPr>
          <p:cNvPr id="12" name="四角形: 角を丸くする 11">
            <a:extLst>
              <a:ext uri="{FF2B5EF4-FFF2-40B4-BE49-F238E27FC236}">
                <a16:creationId xmlns:a16="http://schemas.microsoft.com/office/drawing/2014/main" id="{F04B49BB-D91A-4F19-9B57-5E25DA5A1875}"/>
              </a:ext>
            </a:extLst>
          </p:cNvPr>
          <p:cNvSpPr/>
          <p:nvPr/>
        </p:nvSpPr>
        <p:spPr>
          <a:xfrm>
            <a:off x="566555" y="3278272"/>
            <a:ext cx="422245" cy="810090"/>
          </a:xfrm>
          <a:prstGeom prst="roundRect">
            <a:avLst>
              <a:gd name="adj" fmla="val 0"/>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ja-JP" altLang="en-US" sz="2400" b="1" dirty="0">
                <a:solidFill>
                  <a:schemeClr val="tx1"/>
                </a:solidFill>
              </a:rPr>
              <a:t>３</a:t>
            </a:r>
            <a:endParaRPr kumimoji="1" lang="ja-JP" altLang="en-US" sz="2400" b="1" dirty="0">
              <a:solidFill>
                <a:schemeClr val="tx1"/>
              </a:solidFill>
            </a:endParaRPr>
          </a:p>
        </p:txBody>
      </p:sp>
      <p:sp>
        <p:nvSpPr>
          <p:cNvPr id="13" name="四角形: 角を丸くする 12">
            <a:extLst>
              <a:ext uri="{FF2B5EF4-FFF2-40B4-BE49-F238E27FC236}">
                <a16:creationId xmlns:a16="http://schemas.microsoft.com/office/drawing/2014/main" id="{7E3E530B-58EC-4526-807D-B27BCDAE4207}"/>
              </a:ext>
            </a:extLst>
          </p:cNvPr>
          <p:cNvSpPr/>
          <p:nvPr/>
        </p:nvSpPr>
        <p:spPr>
          <a:xfrm>
            <a:off x="971600" y="3278272"/>
            <a:ext cx="7969878" cy="810090"/>
          </a:xfrm>
          <a:prstGeom prst="roundRect">
            <a:avLst>
              <a:gd name="adj" fmla="val 0"/>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ja-JP" altLang="en-US" sz="2400" b="1" dirty="0">
                <a:solidFill>
                  <a:schemeClr val="tx1"/>
                </a:solidFill>
              </a:rPr>
              <a:t>予測：今後の入試傾向はどう変化するのか</a:t>
            </a:r>
            <a:endParaRPr kumimoji="1" lang="ja-JP" altLang="en-US" sz="2400" b="1" dirty="0">
              <a:solidFill>
                <a:schemeClr val="tx1"/>
              </a:solidFill>
            </a:endParaRPr>
          </a:p>
        </p:txBody>
      </p:sp>
      <p:sp>
        <p:nvSpPr>
          <p:cNvPr id="3" name="四角形: 角を丸くする 2">
            <a:extLst>
              <a:ext uri="{FF2B5EF4-FFF2-40B4-BE49-F238E27FC236}">
                <a16:creationId xmlns:a16="http://schemas.microsoft.com/office/drawing/2014/main" id="{63226348-8862-4730-995A-41B7B83A5143}"/>
              </a:ext>
            </a:extLst>
          </p:cNvPr>
          <p:cNvSpPr/>
          <p:nvPr/>
        </p:nvSpPr>
        <p:spPr>
          <a:xfrm>
            <a:off x="566555" y="4162659"/>
            <a:ext cx="422245" cy="810090"/>
          </a:xfrm>
          <a:prstGeom prst="roundRect">
            <a:avLst>
              <a:gd name="adj" fmla="val 0"/>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ja-JP" altLang="en-US" sz="2400" b="1" dirty="0">
                <a:solidFill>
                  <a:schemeClr val="tx1"/>
                </a:solidFill>
              </a:rPr>
              <a:t>４</a:t>
            </a:r>
            <a:endParaRPr kumimoji="1" lang="ja-JP" altLang="en-US" sz="2400" b="1" dirty="0">
              <a:solidFill>
                <a:schemeClr val="tx1"/>
              </a:solidFill>
            </a:endParaRPr>
          </a:p>
        </p:txBody>
      </p:sp>
      <p:sp>
        <p:nvSpPr>
          <p:cNvPr id="5" name="四角形: 角を丸くする 4">
            <a:extLst>
              <a:ext uri="{FF2B5EF4-FFF2-40B4-BE49-F238E27FC236}">
                <a16:creationId xmlns:a16="http://schemas.microsoft.com/office/drawing/2014/main" id="{3DF4C967-6F0C-4C95-829B-50D8126502CB}"/>
              </a:ext>
            </a:extLst>
          </p:cNvPr>
          <p:cNvSpPr/>
          <p:nvPr/>
        </p:nvSpPr>
        <p:spPr>
          <a:xfrm>
            <a:off x="971600" y="4162659"/>
            <a:ext cx="7969878" cy="810090"/>
          </a:xfrm>
          <a:prstGeom prst="roundRect">
            <a:avLst>
              <a:gd name="adj" fmla="val 0"/>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ja-JP" altLang="en-US" sz="2400" b="1" dirty="0">
                <a:solidFill>
                  <a:schemeClr val="tx1"/>
                </a:solidFill>
              </a:rPr>
              <a:t>対策：入試の変化にどう対応すればよいか</a:t>
            </a:r>
            <a:endParaRPr kumimoji="1" lang="ja-JP" altLang="en-US" sz="2400" b="1" dirty="0">
              <a:solidFill>
                <a:schemeClr val="tx1"/>
              </a:solidFill>
            </a:endParaRPr>
          </a:p>
        </p:txBody>
      </p:sp>
    </p:spTree>
    <p:extLst>
      <p:ext uri="{BB962C8B-B14F-4D97-AF65-F5344CB8AC3E}">
        <p14:creationId xmlns:p14="http://schemas.microsoft.com/office/powerpoint/2010/main" val="16573354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6AE93C5-875A-439A-8E9F-1590615B6A83}"/>
              </a:ext>
            </a:extLst>
          </p:cNvPr>
          <p:cNvSpPr>
            <a:spLocks noGrp="1"/>
          </p:cNvSpPr>
          <p:nvPr>
            <p:ph type="title"/>
          </p:nvPr>
        </p:nvSpPr>
        <p:spPr>
          <a:xfrm>
            <a:off x="437102" y="185143"/>
            <a:ext cx="7092899" cy="641398"/>
          </a:xfrm>
        </p:spPr>
        <p:txBody>
          <a:bodyPr>
            <a:normAutofit fontScale="90000"/>
          </a:bodyPr>
          <a:lstStyle/>
          <a:p>
            <a:r>
              <a:rPr lang="en-US" altLang="ja-JP" sz="2400" b="1" dirty="0">
                <a:solidFill>
                  <a:srgbClr val="FF0000"/>
                </a:solidFill>
                <a:latin typeface="+mn-ea"/>
                <a:ea typeface="+mn-ea"/>
              </a:rPr>
              <a:t>B-2</a:t>
            </a:r>
            <a:r>
              <a:rPr lang="ja-JP" altLang="en-US" sz="2400" b="1" dirty="0">
                <a:latin typeface="+mn-ea"/>
                <a:ea typeface="+mn-ea"/>
              </a:rPr>
              <a:t>　論理的思考と複雑操作</a:t>
            </a:r>
            <a:br>
              <a:rPr lang="en-US" altLang="ja-JP" sz="2400" b="1" dirty="0">
                <a:latin typeface="+mn-ea"/>
                <a:ea typeface="+mn-ea"/>
              </a:rPr>
            </a:br>
            <a:r>
              <a:rPr lang="ja-JP" altLang="en-US" sz="2000" b="1" dirty="0">
                <a:latin typeface="+mn-ea"/>
                <a:ea typeface="+mn-ea"/>
              </a:rPr>
              <a:t>　</a:t>
            </a:r>
            <a:r>
              <a:rPr kumimoji="1" lang="ja-JP" altLang="en-US" sz="2000" b="1" dirty="0">
                <a:latin typeface="+mn-ea"/>
                <a:ea typeface="+mn-ea"/>
              </a:rPr>
              <a:t>複数の資料や知識を活用して，表現する問題</a:t>
            </a:r>
            <a:endParaRPr kumimoji="1" lang="ja-JP" altLang="en-US" b="1" dirty="0">
              <a:latin typeface="+mn-ea"/>
              <a:ea typeface="+mn-ea"/>
            </a:endParaRPr>
          </a:p>
        </p:txBody>
      </p:sp>
      <p:sp>
        <p:nvSpPr>
          <p:cNvPr id="4" name="スライド番号プレースホルダー 3">
            <a:extLst>
              <a:ext uri="{FF2B5EF4-FFF2-40B4-BE49-F238E27FC236}">
                <a16:creationId xmlns:a16="http://schemas.microsoft.com/office/drawing/2014/main" id="{5A79C4D3-4054-4BD0-8DD4-EB64BD4B1AFB}"/>
              </a:ext>
            </a:extLst>
          </p:cNvPr>
          <p:cNvSpPr>
            <a:spLocks noGrp="1"/>
          </p:cNvSpPr>
          <p:nvPr>
            <p:ph type="sldNum" sz="quarter" idx="12"/>
          </p:nvPr>
        </p:nvSpPr>
        <p:spPr/>
        <p:txBody>
          <a:bodyPr/>
          <a:lstStyle/>
          <a:p>
            <a:pPr>
              <a:defRPr/>
            </a:pPr>
            <a:fld id="{112EA146-AC33-4D4C-BECA-41104911C27E}" type="slidenum">
              <a:rPr lang="en-US" altLang="ja-JP" smtClean="0"/>
              <a:pPr>
                <a:defRPr/>
              </a:pPr>
              <a:t>7</a:t>
            </a:fld>
            <a:endParaRPr lang="en-US" altLang="ja-JP" dirty="0"/>
          </a:p>
        </p:txBody>
      </p:sp>
      <p:sp>
        <p:nvSpPr>
          <p:cNvPr id="9" name="コンテンツ プレースホルダー 2">
            <a:extLst>
              <a:ext uri="{FF2B5EF4-FFF2-40B4-BE49-F238E27FC236}">
                <a16:creationId xmlns:a16="http://schemas.microsoft.com/office/drawing/2014/main" id="{247E3085-A766-4F52-8722-276B016E4DC4}"/>
              </a:ext>
            </a:extLst>
          </p:cNvPr>
          <p:cNvSpPr txBox="1">
            <a:spLocks/>
          </p:cNvSpPr>
          <p:nvPr/>
        </p:nvSpPr>
        <p:spPr bwMode="auto">
          <a:xfrm>
            <a:off x="437102" y="1133744"/>
            <a:ext cx="8275358" cy="5265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vert="horz" wrap="square" lIns="91440" tIns="45720" rIns="91440" bIns="45720" numCol="1" anchor="t" anchorCtr="0" compatLnSpc="1">
            <a:prstTxWarp prst="textNoShape">
              <a:avLst/>
            </a:prstTxWarp>
          </a:bodyPr>
          <a:lstStyle>
            <a:lvl1pPr marL="342900" indent="-342900" algn="l" defTabSz="762000" rtl="0" eaLnBrk="0" fontAlgn="base" hangingPunct="0">
              <a:spcBef>
                <a:spcPct val="20000"/>
              </a:spcBef>
              <a:spcAft>
                <a:spcPct val="0"/>
              </a:spcAft>
              <a:buChar char="•"/>
              <a:defRPr kumimoji="1" sz="2800">
                <a:solidFill>
                  <a:schemeClr val="tx1"/>
                </a:solidFill>
                <a:latin typeface="メイリオ"/>
                <a:ea typeface="+mn-ea"/>
                <a:cs typeface="+mn-cs"/>
              </a:defRPr>
            </a:lvl1pPr>
            <a:lvl2pPr marL="742950" indent="-285750" algn="l" defTabSz="762000" rtl="0" eaLnBrk="0" fontAlgn="base" hangingPunct="0">
              <a:spcBef>
                <a:spcPct val="20000"/>
              </a:spcBef>
              <a:spcAft>
                <a:spcPct val="0"/>
              </a:spcAft>
              <a:buChar char="–"/>
              <a:defRPr kumimoji="1" sz="2400">
                <a:solidFill>
                  <a:schemeClr val="tx1"/>
                </a:solidFill>
                <a:latin typeface="メイリオ"/>
                <a:ea typeface="+mn-ea"/>
              </a:defRPr>
            </a:lvl2pPr>
            <a:lvl3pPr marL="1143000" indent="-228600" algn="l" defTabSz="762000" rtl="0" eaLnBrk="0" fontAlgn="base" hangingPunct="0">
              <a:spcBef>
                <a:spcPct val="20000"/>
              </a:spcBef>
              <a:spcAft>
                <a:spcPct val="0"/>
              </a:spcAft>
              <a:buChar char="•"/>
              <a:defRPr kumimoji="1" sz="2000">
                <a:solidFill>
                  <a:schemeClr val="tx1"/>
                </a:solidFill>
                <a:latin typeface="メイリオ"/>
                <a:ea typeface="+mn-ea"/>
              </a:defRPr>
            </a:lvl3pPr>
            <a:lvl4pPr marL="1600200" indent="-228600" algn="l" defTabSz="762000" rtl="0" eaLnBrk="0" fontAlgn="base" hangingPunct="0">
              <a:spcBef>
                <a:spcPct val="20000"/>
              </a:spcBef>
              <a:spcAft>
                <a:spcPct val="0"/>
              </a:spcAft>
              <a:buChar char="–"/>
              <a:defRPr kumimoji="1" sz="2000">
                <a:solidFill>
                  <a:schemeClr val="tx1"/>
                </a:solidFill>
                <a:latin typeface="メイリオ"/>
                <a:ea typeface="+mn-ea"/>
              </a:defRPr>
            </a:lvl4pPr>
            <a:lvl5pPr marL="2057400" indent="-228600" algn="l" defTabSz="762000" rtl="0" eaLnBrk="0" fontAlgn="base" hangingPunct="0">
              <a:spcBef>
                <a:spcPct val="20000"/>
              </a:spcBef>
              <a:spcAft>
                <a:spcPct val="0"/>
              </a:spcAft>
              <a:buChar char="•"/>
              <a:defRPr kumimoji="1" sz="2000">
                <a:solidFill>
                  <a:schemeClr val="tx1"/>
                </a:solidFill>
                <a:latin typeface="メイリオ"/>
                <a:ea typeface="+mn-ea"/>
              </a:defRPr>
            </a:lvl5pPr>
            <a:lvl6pPr marL="2514600" indent="-228600" algn="l" defTabSz="762000" rtl="0" eaLnBrk="0" fontAlgn="base" hangingPunct="0">
              <a:spcBef>
                <a:spcPct val="20000"/>
              </a:spcBef>
              <a:spcAft>
                <a:spcPct val="0"/>
              </a:spcAft>
              <a:buChar char="•"/>
              <a:defRPr kumimoji="1" sz="2000">
                <a:solidFill>
                  <a:schemeClr val="tx1"/>
                </a:solidFill>
                <a:latin typeface="+mn-lt"/>
                <a:ea typeface="+mn-ea"/>
              </a:defRPr>
            </a:lvl6pPr>
            <a:lvl7pPr marL="2971800" indent="-228600" algn="l" defTabSz="762000" rtl="0" eaLnBrk="0" fontAlgn="base" hangingPunct="0">
              <a:spcBef>
                <a:spcPct val="20000"/>
              </a:spcBef>
              <a:spcAft>
                <a:spcPct val="0"/>
              </a:spcAft>
              <a:buChar char="•"/>
              <a:defRPr kumimoji="1" sz="2000">
                <a:solidFill>
                  <a:schemeClr val="tx1"/>
                </a:solidFill>
                <a:latin typeface="+mn-lt"/>
                <a:ea typeface="+mn-ea"/>
              </a:defRPr>
            </a:lvl7pPr>
            <a:lvl8pPr marL="3429000" indent="-228600" algn="l" defTabSz="762000" rtl="0" eaLnBrk="0" fontAlgn="base" hangingPunct="0">
              <a:spcBef>
                <a:spcPct val="20000"/>
              </a:spcBef>
              <a:spcAft>
                <a:spcPct val="0"/>
              </a:spcAft>
              <a:buChar char="•"/>
              <a:defRPr kumimoji="1" sz="2000">
                <a:solidFill>
                  <a:schemeClr val="tx1"/>
                </a:solidFill>
                <a:latin typeface="+mn-lt"/>
                <a:ea typeface="+mn-ea"/>
              </a:defRPr>
            </a:lvl8pPr>
            <a:lvl9pPr marL="3886200" indent="-228600" algn="l" defTabSz="762000" rtl="0" eaLnBrk="0" fontAlgn="base" hangingPunct="0">
              <a:spcBef>
                <a:spcPct val="20000"/>
              </a:spcBef>
              <a:spcAft>
                <a:spcPct val="0"/>
              </a:spcAft>
              <a:buChar char="•"/>
              <a:defRPr kumimoji="1" sz="2000">
                <a:solidFill>
                  <a:schemeClr val="tx1"/>
                </a:solidFill>
                <a:latin typeface="+mn-lt"/>
                <a:ea typeface="+mn-ea"/>
              </a:defRPr>
            </a:lvl9pPr>
          </a:lstStyle>
          <a:p>
            <a:pPr marL="0" indent="0">
              <a:spcBef>
                <a:spcPts val="0"/>
              </a:spcBef>
              <a:buFontTx/>
              <a:buNone/>
            </a:pPr>
            <a:r>
              <a:rPr lang="ja-JP" altLang="en-US" sz="1800" b="1" kern="0" dirty="0">
                <a:latin typeface="メイリオ" panose="020B0604030504040204" pitchFamily="50" charset="-128"/>
                <a:ea typeface="メイリオ" panose="020B0604030504040204" pitchFamily="50" charset="-128"/>
              </a:rPr>
              <a:t>例　題：</a:t>
            </a:r>
            <a:r>
              <a:rPr lang="ja-JP" altLang="en-US" sz="1800" kern="0" dirty="0">
                <a:latin typeface="游明朝" panose="02020400000000000000" pitchFamily="18" charset="-128"/>
                <a:ea typeface="游明朝" panose="02020400000000000000" pitchFamily="18" charset="-128"/>
              </a:rPr>
              <a:t>職場環境整備の取り組みの一つとして相談役に上司以外の先輩社員を</a:t>
            </a:r>
            <a:endParaRPr lang="en-US" altLang="ja-JP" sz="1800" kern="0" dirty="0">
              <a:latin typeface="游明朝" panose="02020400000000000000" pitchFamily="18" charset="-128"/>
              <a:ea typeface="游明朝" panose="02020400000000000000" pitchFamily="18" charset="-128"/>
            </a:endParaRPr>
          </a:p>
          <a:p>
            <a:pPr marL="0" indent="0">
              <a:spcBef>
                <a:spcPts val="0"/>
              </a:spcBef>
              <a:buFontTx/>
              <a:buNone/>
            </a:pPr>
            <a:r>
              <a:rPr lang="ja-JP" altLang="en-US" sz="1800" kern="0" dirty="0">
                <a:latin typeface="游明朝" panose="02020400000000000000" pitchFamily="18" charset="-128"/>
                <a:ea typeface="游明朝" panose="02020400000000000000" pitchFamily="18" charset="-128"/>
              </a:rPr>
              <a:t>　　　　あてるメンター制度を導入する企業が増えています。これは，企業に</a:t>
            </a:r>
            <a:endParaRPr lang="en-US" altLang="ja-JP" sz="1800" kern="0" dirty="0">
              <a:latin typeface="游明朝" panose="02020400000000000000" pitchFamily="18" charset="-128"/>
              <a:ea typeface="游明朝" panose="02020400000000000000" pitchFamily="18" charset="-128"/>
            </a:endParaRPr>
          </a:p>
          <a:p>
            <a:pPr marL="0" indent="0">
              <a:spcBef>
                <a:spcPts val="0"/>
              </a:spcBef>
              <a:buFontTx/>
              <a:buNone/>
            </a:pPr>
            <a:r>
              <a:rPr lang="ja-JP" altLang="en-US" sz="1800" kern="0" dirty="0">
                <a:latin typeface="游明朝" panose="02020400000000000000" pitchFamily="18" charset="-128"/>
                <a:ea typeface="游明朝" panose="02020400000000000000" pitchFamily="18" charset="-128"/>
              </a:rPr>
              <a:t>　　　　求められている社会的責任のうち，どのような責任を果たすことにつ</a:t>
            </a:r>
            <a:endParaRPr lang="en-US" altLang="ja-JP" sz="1800" kern="0" dirty="0">
              <a:latin typeface="游明朝" panose="02020400000000000000" pitchFamily="18" charset="-128"/>
              <a:ea typeface="游明朝" panose="02020400000000000000" pitchFamily="18" charset="-128"/>
            </a:endParaRPr>
          </a:p>
          <a:p>
            <a:pPr marL="0" indent="0">
              <a:spcBef>
                <a:spcPts val="0"/>
              </a:spcBef>
              <a:buFontTx/>
              <a:buNone/>
            </a:pPr>
            <a:r>
              <a:rPr lang="ja-JP" altLang="en-US" sz="1800" kern="0" dirty="0">
                <a:latin typeface="游明朝" panose="02020400000000000000" pitchFamily="18" charset="-128"/>
                <a:ea typeface="游明朝" panose="02020400000000000000" pitchFamily="18" charset="-128"/>
              </a:rPr>
              <a:t>　　　　ながると考えられますか。資料１，２を参考に簡潔に述べなさい。</a:t>
            </a:r>
            <a:endParaRPr lang="en-US" altLang="ja-JP" sz="1800" kern="0" dirty="0">
              <a:latin typeface="游明朝" panose="02020400000000000000" pitchFamily="18" charset="-128"/>
              <a:ea typeface="游明朝" panose="02020400000000000000" pitchFamily="18" charset="-128"/>
            </a:endParaRPr>
          </a:p>
          <a:p>
            <a:pPr marL="0" indent="0" algn="r">
              <a:spcBef>
                <a:spcPts val="0"/>
              </a:spcBef>
              <a:buFontTx/>
              <a:buNone/>
            </a:pPr>
            <a:r>
              <a:rPr lang="en-US" altLang="ja-JP" sz="1800" kern="0" dirty="0">
                <a:latin typeface="游明朝" panose="02020400000000000000" pitchFamily="18" charset="-128"/>
                <a:ea typeface="游明朝" panose="02020400000000000000" pitchFamily="18" charset="-128"/>
              </a:rPr>
              <a:t>【2020</a:t>
            </a:r>
            <a:r>
              <a:rPr lang="ja-JP" altLang="en-US" sz="1800" kern="0" dirty="0">
                <a:latin typeface="游明朝" panose="02020400000000000000" pitchFamily="18" charset="-128"/>
                <a:ea typeface="游明朝" panose="02020400000000000000" pitchFamily="18" charset="-128"/>
              </a:rPr>
              <a:t>宮城</a:t>
            </a:r>
            <a:r>
              <a:rPr lang="en-US" altLang="ja-JP" sz="1800" kern="0" dirty="0">
                <a:latin typeface="游明朝" panose="02020400000000000000" pitchFamily="18" charset="-128"/>
                <a:ea typeface="游明朝" panose="02020400000000000000" pitchFamily="18" charset="-128"/>
              </a:rPr>
              <a:t>】</a:t>
            </a:r>
          </a:p>
          <a:p>
            <a:pPr marL="0" indent="0">
              <a:buFontTx/>
              <a:buNone/>
            </a:pPr>
            <a:endParaRPr lang="en-US" altLang="ja-JP" sz="1800" b="1" kern="0" dirty="0">
              <a:latin typeface="メイリオ" panose="020B0604030504040204" pitchFamily="50" charset="-128"/>
              <a:ea typeface="メイリオ" panose="020B0604030504040204" pitchFamily="50" charset="-128"/>
            </a:endParaRPr>
          </a:p>
          <a:p>
            <a:pPr marL="0" indent="0">
              <a:buFontTx/>
              <a:buNone/>
            </a:pPr>
            <a:endParaRPr lang="en-US" altLang="ja-JP" sz="1800" b="1" kern="0" dirty="0">
              <a:latin typeface="メイリオ" panose="020B0604030504040204" pitchFamily="50" charset="-128"/>
              <a:ea typeface="メイリオ" panose="020B0604030504040204" pitchFamily="50" charset="-128"/>
            </a:endParaRPr>
          </a:p>
          <a:p>
            <a:pPr marL="0" indent="0">
              <a:buFontTx/>
              <a:buNone/>
            </a:pPr>
            <a:endParaRPr lang="en-US" altLang="ja-JP" sz="1800" b="1" kern="0" dirty="0">
              <a:latin typeface="メイリオ" panose="020B0604030504040204" pitchFamily="50" charset="-128"/>
              <a:ea typeface="メイリオ" panose="020B0604030504040204" pitchFamily="50" charset="-128"/>
            </a:endParaRPr>
          </a:p>
          <a:p>
            <a:pPr marL="0" indent="0">
              <a:buFontTx/>
              <a:buNone/>
            </a:pPr>
            <a:endParaRPr lang="en-US" altLang="ja-JP" sz="1800" b="1" kern="0" dirty="0">
              <a:latin typeface="メイリオ" panose="020B0604030504040204" pitchFamily="50" charset="-128"/>
              <a:ea typeface="メイリオ" panose="020B0604030504040204" pitchFamily="50" charset="-128"/>
            </a:endParaRPr>
          </a:p>
          <a:p>
            <a:pPr marL="0" indent="0">
              <a:buFontTx/>
              <a:buNone/>
            </a:pPr>
            <a:endParaRPr lang="en-US" altLang="ja-JP" sz="1800" b="1" kern="0" dirty="0">
              <a:latin typeface="メイリオ" panose="020B0604030504040204" pitchFamily="50" charset="-128"/>
              <a:ea typeface="メイリオ" panose="020B0604030504040204" pitchFamily="50" charset="-128"/>
            </a:endParaRPr>
          </a:p>
          <a:p>
            <a:pPr marL="0" indent="0">
              <a:buFontTx/>
              <a:buNone/>
            </a:pPr>
            <a:endParaRPr lang="en-US" altLang="ja-JP" sz="1800" b="1" kern="0" dirty="0">
              <a:latin typeface="メイリオ" panose="020B0604030504040204" pitchFamily="50" charset="-128"/>
              <a:ea typeface="メイリオ" panose="020B0604030504040204" pitchFamily="50" charset="-128"/>
            </a:endParaRPr>
          </a:p>
          <a:p>
            <a:pPr marL="0" indent="0">
              <a:buFontTx/>
              <a:buNone/>
            </a:pPr>
            <a:endParaRPr lang="en-US" altLang="ja-JP" sz="1800" b="1" kern="0" dirty="0">
              <a:latin typeface="メイリオ" panose="020B0604030504040204" pitchFamily="50" charset="-128"/>
              <a:ea typeface="メイリオ" panose="020B0604030504040204" pitchFamily="50" charset="-128"/>
            </a:endParaRPr>
          </a:p>
          <a:p>
            <a:pPr marL="0" indent="0">
              <a:buFontTx/>
              <a:buNone/>
            </a:pPr>
            <a:endParaRPr lang="en-US" altLang="ja-JP" sz="1800" b="1" kern="0" dirty="0">
              <a:latin typeface="メイリオ" panose="020B0604030504040204" pitchFamily="50" charset="-128"/>
              <a:ea typeface="メイリオ" panose="020B0604030504040204" pitchFamily="50" charset="-128"/>
            </a:endParaRPr>
          </a:p>
          <a:p>
            <a:pPr marL="0" indent="0">
              <a:buFontTx/>
              <a:buNone/>
            </a:pPr>
            <a:r>
              <a:rPr lang="ja-JP" altLang="en-US" sz="1800" b="1" kern="0" dirty="0">
                <a:latin typeface="メイリオ" panose="020B0604030504040204" pitchFamily="50" charset="-128"/>
                <a:ea typeface="メイリオ" panose="020B0604030504040204" pitchFamily="50" charset="-128"/>
              </a:rPr>
              <a:t>解　答：</a:t>
            </a:r>
            <a:r>
              <a:rPr lang="ja-JP" altLang="en-US" sz="1800" kern="0" dirty="0">
                <a:latin typeface="游明朝" panose="02020400000000000000" pitchFamily="18" charset="-128"/>
                <a:ea typeface="游明朝" panose="02020400000000000000" pitchFamily="18" charset="-128"/>
              </a:rPr>
              <a:t>相談体制を整備し，働きやすい職場環境をつくることで，仕事への意</a:t>
            </a:r>
            <a:endParaRPr lang="en-US" altLang="ja-JP" sz="1800" kern="0" dirty="0">
              <a:latin typeface="游明朝" panose="02020400000000000000" pitchFamily="18" charset="-128"/>
              <a:ea typeface="游明朝" panose="02020400000000000000" pitchFamily="18" charset="-128"/>
            </a:endParaRPr>
          </a:p>
          <a:p>
            <a:pPr marL="0" indent="0">
              <a:buFontTx/>
              <a:buNone/>
            </a:pPr>
            <a:r>
              <a:rPr lang="ja-JP" altLang="en-US" sz="1800" kern="0" dirty="0">
                <a:latin typeface="游明朝" panose="02020400000000000000" pitchFamily="18" charset="-128"/>
                <a:ea typeface="游明朝" panose="02020400000000000000" pitchFamily="18" charset="-128"/>
              </a:rPr>
              <a:t>　　　　欲や会社への定着度を高めて，雇用を安定させること。</a:t>
            </a:r>
            <a:endParaRPr lang="en-US" altLang="ja-JP" sz="1800" kern="0" dirty="0">
              <a:latin typeface="游明朝" panose="02020400000000000000" pitchFamily="18" charset="-128"/>
              <a:ea typeface="游明朝" panose="02020400000000000000" pitchFamily="18" charset="-128"/>
            </a:endParaRPr>
          </a:p>
        </p:txBody>
      </p:sp>
      <p:graphicFrame>
        <p:nvGraphicFramePr>
          <p:cNvPr id="10" name="グラフ 9">
            <a:extLst>
              <a:ext uri="{FF2B5EF4-FFF2-40B4-BE49-F238E27FC236}">
                <a16:creationId xmlns:a16="http://schemas.microsoft.com/office/drawing/2014/main" id="{B1AF1A60-6A67-451E-B4D5-03547C5E0A48}"/>
              </a:ext>
            </a:extLst>
          </p:cNvPr>
          <p:cNvGraphicFramePr/>
          <p:nvPr>
            <p:extLst>
              <p:ext uri="{D42A27DB-BD31-4B8C-83A1-F6EECF244321}">
                <p14:modId xmlns:p14="http://schemas.microsoft.com/office/powerpoint/2010/main" val="3714872940"/>
              </p:ext>
            </p:extLst>
          </p:nvPr>
        </p:nvGraphicFramePr>
        <p:xfrm>
          <a:off x="319028" y="2701076"/>
          <a:ext cx="4365485" cy="1215137"/>
        </p:xfrm>
        <a:graphic>
          <a:graphicData uri="http://schemas.openxmlformats.org/drawingml/2006/chart">
            <c:chart xmlns:c="http://schemas.openxmlformats.org/drawingml/2006/chart" xmlns:r="http://schemas.openxmlformats.org/officeDocument/2006/relationships" r:id="rId3"/>
          </a:graphicData>
        </a:graphic>
      </p:graphicFrame>
      <p:pic>
        <p:nvPicPr>
          <p:cNvPr id="22" name="グラフィックス 21">
            <a:extLst>
              <a:ext uri="{FF2B5EF4-FFF2-40B4-BE49-F238E27FC236}">
                <a16:creationId xmlns:a16="http://schemas.microsoft.com/office/drawing/2014/main" id="{E43609A8-CE22-4732-A46A-6DA6EA950C1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974857" y="2843935"/>
            <a:ext cx="7419311" cy="2020879"/>
          </a:xfrm>
          <a:prstGeom prst="rect">
            <a:avLst/>
          </a:prstGeom>
        </p:spPr>
      </p:pic>
      <p:sp>
        <p:nvSpPr>
          <p:cNvPr id="23" name="楕円 22">
            <a:extLst>
              <a:ext uri="{FF2B5EF4-FFF2-40B4-BE49-F238E27FC236}">
                <a16:creationId xmlns:a16="http://schemas.microsoft.com/office/drawing/2014/main" id="{21358E6C-C76C-4DC0-A44F-BE7F79981CDB}"/>
              </a:ext>
            </a:extLst>
          </p:cNvPr>
          <p:cNvSpPr/>
          <p:nvPr/>
        </p:nvSpPr>
        <p:spPr>
          <a:xfrm>
            <a:off x="1511660" y="2692133"/>
            <a:ext cx="1620180" cy="457894"/>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endParaRPr kumimoji="1" lang="ja-JP" altLang="en-US" sz="1000" dirty="0">
              <a:solidFill>
                <a:schemeClr val="tx1"/>
              </a:solidFill>
            </a:endParaRPr>
          </a:p>
        </p:txBody>
      </p:sp>
      <p:sp>
        <p:nvSpPr>
          <p:cNvPr id="25" name="楕円 24">
            <a:extLst>
              <a:ext uri="{FF2B5EF4-FFF2-40B4-BE49-F238E27FC236}">
                <a16:creationId xmlns:a16="http://schemas.microsoft.com/office/drawing/2014/main" id="{888944C8-E542-4586-A262-6A3B81BDB2C4}"/>
              </a:ext>
            </a:extLst>
          </p:cNvPr>
          <p:cNvSpPr/>
          <p:nvPr/>
        </p:nvSpPr>
        <p:spPr>
          <a:xfrm>
            <a:off x="5517105" y="3396480"/>
            <a:ext cx="1620180" cy="457894"/>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endParaRPr kumimoji="1" lang="ja-JP" altLang="en-US" sz="1000" dirty="0">
              <a:solidFill>
                <a:schemeClr val="tx1"/>
              </a:solidFill>
            </a:endParaRPr>
          </a:p>
        </p:txBody>
      </p:sp>
      <p:sp>
        <p:nvSpPr>
          <p:cNvPr id="27" name="楕円 26">
            <a:extLst>
              <a:ext uri="{FF2B5EF4-FFF2-40B4-BE49-F238E27FC236}">
                <a16:creationId xmlns:a16="http://schemas.microsoft.com/office/drawing/2014/main" id="{0051D659-5EF6-45E8-841E-2EFCD375203C}"/>
              </a:ext>
            </a:extLst>
          </p:cNvPr>
          <p:cNvSpPr/>
          <p:nvPr/>
        </p:nvSpPr>
        <p:spPr>
          <a:xfrm>
            <a:off x="566555" y="3228708"/>
            <a:ext cx="1620180" cy="457894"/>
          </a:xfrm>
          <a:prstGeom prst="ellipse">
            <a:avLst/>
          </a:prstGeom>
          <a:no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endParaRPr kumimoji="1" lang="ja-JP" altLang="en-US" sz="1000" dirty="0">
              <a:solidFill>
                <a:schemeClr val="tx1"/>
              </a:solidFill>
            </a:endParaRPr>
          </a:p>
        </p:txBody>
      </p:sp>
      <p:sp>
        <p:nvSpPr>
          <p:cNvPr id="3" name="楕円 2">
            <a:extLst>
              <a:ext uri="{FF2B5EF4-FFF2-40B4-BE49-F238E27FC236}">
                <a16:creationId xmlns:a16="http://schemas.microsoft.com/office/drawing/2014/main" id="{1CB6269C-7569-47DF-B926-D00F49971D47}"/>
              </a:ext>
            </a:extLst>
          </p:cNvPr>
          <p:cNvSpPr/>
          <p:nvPr/>
        </p:nvSpPr>
        <p:spPr>
          <a:xfrm>
            <a:off x="4301970" y="3017859"/>
            <a:ext cx="1620180" cy="457894"/>
          </a:xfrm>
          <a:prstGeom prst="ellipse">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endParaRPr kumimoji="1" lang="ja-JP" altLang="en-US" sz="1000" dirty="0">
              <a:solidFill>
                <a:schemeClr val="tx1"/>
              </a:solidFill>
            </a:endParaRPr>
          </a:p>
        </p:txBody>
      </p:sp>
      <p:sp>
        <p:nvSpPr>
          <p:cNvPr id="5" name="楕円 4">
            <a:extLst>
              <a:ext uri="{FF2B5EF4-FFF2-40B4-BE49-F238E27FC236}">
                <a16:creationId xmlns:a16="http://schemas.microsoft.com/office/drawing/2014/main" id="{4CB20AB0-758A-492E-BA5D-AB219C6C6CC8}"/>
              </a:ext>
            </a:extLst>
          </p:cNvPr>
          <p:cNvSpPr/>
          <p:nvPr/>
        </p:nvSpPr>
        <p:spPr>
          <a:xfrm>
            <a:off x="6799748" y="3041933"/>
            <a:ext cx="1620180" cy="457894"/>
          </a:xfrm>
          <a:prstGeom prst="ellipse">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endParaRPr kumimoji="1" lang="ja-JP" altLang="en-US" sz="1000" dirty="0">
              <a:solidFill>
                <a:schemeClr val="tx1"/>
              </a:solidFill>
            </a:endParaRPr>
          </a:p>
        </p:txBody>
      </p:sp>
    </p:spTree>
    <p:extLst>
      <p:ext uri="{BB962C8B-B14F-4D97-AF65-F5344CB8AC3E}">
        <p14:creationId xmlns:p14="http://schemas.microsoft.com/office/powerpoint/2010/main" val="7334276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1">
            <a:extLst>
              <a:ext uri="{FF2B5EF4-FFF2-40B4-BE49-F238E27FC236}">
                <a16:creationId xmlns:a16="http://schemas.microsoft.com/office/drawing/2014/main" id="{8715AECC-5B34-45EB-B716-DE221001058F}"/>
              </a:ext>
            </a:extLst>
          </p:cNvPr>
          <p:cNvSpPr>
            <a:spLocks noGrp="1"/>
          </p:cNvSpPr>
          <p:nvPr>
            <p:ph type="title"/>
          </p:nvPr>
        </p:nvSpPr>
        <p:spPr>
          <a:xfrm>
            <a:off x="442029" y="283462"/>
            <a:ext cx="7420264" cy="360040"/>
          </a:xfrm>
        </p:spPr>
        <p:txBody>
          <a:bodyPr>
            <a:normAutofit fontScale="90000"/>
          </a:bodyPr>
          <a:lstStyle/>
          <a:p>
            <a:r>
              <a:rPr lang="en-US" altLang="ja-JP" sz="2400" b="1" dirty="0">
                <a:solidFill>
                  <a:srgbClr val="FF0000"/>
                </a:solidFill>
                <a:latin typeface="+mn-ea"/>
                <a:ea typeface="+mn-ea"/>
              </a:rPr>
              <a:t>B-1</a:t>
            </a:r>
            <a:r>
              <a:rPr lang="ja-JP" altLang="en-US" b="1" dirty="0">
                <a:latin typeface="+mn-ea"/>
                <a:ea typeface="+mn-ea"/>
              </a:rPr>
              <a:t>　</a:t>
            </a:r>
            <a:r>
              <a:rPr lang="ja-JP" altLang="en-US" sz="2400" b="1" dirty="0">
                <a:latin typeface="+mn-ea"/>
                <a:ea typeface="+mn-ea"/>
              </a:rPr>
              <a:t>論理的思考と単純関係</a:t>
            </a:r>
            <a:br>
              <a:rPr lang="en-US" altLang="ja-JP" sz="2400" b="1" dirty="0">
                <a:latin typeface="+mn-ea"/>
                <a:ea typeface="+mn-ea"/>
              </a:rPr>
            </a:br>
            <a:r>
              <a:rPr lang="ja-JP" altLang="en-US" sz="2000" b="1" dirty="0">
                <a:latin typeface="+mn-ea"/>
                <a:ea typeface="+mn-ea"/>
              </a:rPr>
              <a:t>写真，グラフ資料などを，そのまま読み取って表現する問題</a:t>
            </a:r>
            <a:endParaRPr lang="en-US" altLang="ja-JP" sz="2000" b="1" dirty="0">
              <a:solidFill>
                <a:srgbClr val="002060"/>
              </a:solidFill>
              <a:latin typeface="+mn-ea"/>
              <a:ea typeface="+mn-ea"/>
            </a:endParaRPr>
          </a:p>
        </p:txBody>
      </p:sp>
      <p:sp>
        <p:nvSpPr>
          <p:cNvPr id="4" name="スライド番号プレースホルダー 3">
            <a:extLst>
              <a:ext uri="{FF2B5EF4-FFF2-40B4-BE49-F238E27FC236}">
                <a16:creationId xmlns:a16="http://schemas.microsoft.com/office/drawing/2014/main" id="{5A79C4D3-4054-4BD0-8DD4-EB64BD4B1AFB}"/>
              </a:ext>
            </a:extLst>
          </p:cNvPr>
          <p:cNvSpPr>
            <a:spLocks noGrp="1"/>
          </p:cNvSpPr>
          <p:nvPr>
            <p:ph type="sldNum" sz="quarter" idx="12"/>
          </p:nvPr>
        </p:nvSpPr>
        <p:spPr/>
        <p:txBody>
          <a:bodyPr/>
          <a:lstStyle/>
          <a:p>
            <a:pPr>
              <a:defRPr/>
            </a:pPr>
            <a:fld id="{112EA146-AC33-4D4C-BECA-41104911C27E}" type="slidenum">
              <a:rPr lang="en-US" altLang="ja-JP" smtClean="0"/>
              <a:pPr>
                <a:defRPr/>
              </a:pPr>
              <a:t>8</a:t>
            </a:fld>
            <a:endParaRPr lang="en-US" altLang="ja-JP" dirty="0"/>
          </a:p>
        </p:txBody>
      </p:sp>
      <p:sp>
        <p:nvSpPr>
          <p:cNvPr id="5" name="コンテンツ プレースホルダー 2">
            <a:extLst>
              <a:ext uri="{FF2B5EF4-FFF2-40B4-BE49-F238E27FC236}">
                <a16:creationId xmlns:a16="http://schemas.microsoft.com/office/drawing/2014/main" id="{6F375432-DCC9-471B-BC95-E5B19BC4C80F}"/>
              </a:ext>
            </a:extLst>
          </p:cNvPr>
          <p:cNvSpPr txBox="1">
            <a:spLocks/>
          </p:cNvSpPr>
          <p:nvPr/>
        </p:nvSpPr>
        <p:spPr bwMode="auto">
          <a:xfrm>
            <a:off x="437102" y="1133744"/>
            <a:ext cx="8275358" cy="51305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vert="horz" wrap="square" lIns="91440" tIns="45720" rIns="91440" bIns="45720" numCol="1" anchor="t" anchorCtr="0" compatLnSpc="1">
            <a:prstTxWarp prst="textNoShape">
              <a:avLst/>
            </a:prstTxWarp>
          </a:bodyPr>
          <a:lstStyle>
            <a:lvl1pPr marL="342900" indent="-342900" algn="l" defTabSz="762000" rtl="0" eaLnBrk="0" fontAlgn="base" hangingPunct="0">
              <a:spcBef>
                <a:spcPct val="20000"/>
              </a:spcBef>
              <a:spcAft>
                <a:spcPct val="0"/>
              </a:spcAft>
              <a:buChar char="•"/>
              <a:defRPr kumimoji="1" sz="2800">
                <a:solidFill>
                  <a:schemeClr val="tx1"/>
                </a:solidFill>
                <a:latin typeface="メイリオ"/>
                <a:ea typeface="+mn-ea"/>
                <a:cs typeface="+mn-cs"/>
              </a:defRPr>
            </a:lvl1pPr>
            <a:lvl2pPr marL="742950" indent="-285750" algn="l" defTabSz="762000" rtl="0" eaLnBrk="0" fontAlgn="base" hangingPunct="0">
              <a:spcBef>
                <a:spcPct val="20000"/>
              </a:spcBef>
              <a:spcAft>
                <a:spcPct val="0"/>
              </a:spcAft>
              <a:buChar char="–"/>
              <a:defRPr kumimoji="1" sz="2400">
                <a:solidFill>
                  <a:schemeClr val="tx1"/>
                </a:solidFill>
                <a:latin typeface="メイリオ"/>
                <a:ea typeface="+mn-ea"/>
              </a:defRPr>
            </a:lvl2pPr>
            <a:lvl3pPr marL="1143000" indent="-228600" algn="l" defTabSz="762000" rtl="0" eaLnBrk="0" fontAlgn="base" hangingPunct="0">
              <a:spcBef>
                <a:spcPct val="20000"/>
              </a:spcBef>
              <a:spcAft>
                <a:spcPct val="0"/>
              </a:spcAft>
              <a:buChar char="•"/>
              <a:defRPr kumimoji="1" sz="2000">
                <a:solidFill>
                  <a:schemeClr val="tx1"/>
                </a:solidFill>
                <a:latin typeface="メイリオ"/>
                <a:ea typeface="+mn-ea"/>
              </a:defRPr>
            </a:lvl3pPr>
            <a:lvl4pPr marL="1600200" indent="-228600" algn="l" defTabSz="762000" rtl="0" eaLnBrk="0" fontAlgn="base" hangingPunct="0">
              <a:spcBef>
                <a:spcPct val="20000"/>
              </a:spcBef>
              <a:spcAft>
                <a:spcPct val="0"/>
              </a:spcAft>
              <a:buChar char="–"/>
              <a:defRPr kumimoji="1" sz="2000">
                <a:solidFill>
                  <a:schemeClr val="tx1"/>
                </a:solidFill>
                <a:latin typeface="メイリオ"/>
                <a:ea typeface="+mn-ea"/>
              </a:defRPr>
            </a:lvl4pPr>
            <a:lvl5pPr marL="2057400" indent="-228600" algn="l" defTabSz="762000" rtl="0" eaLnBrk="0" fontAlgn="base" hangingPunct="0">
              <a:spcBef>
                <a:spcPct val="20000"/>
              </a:spcBef>
              <a:spcAft>
                <a:spcPct val="0"/>
              </a:spcAft>
              <a:buChar char="•"/>
              <a:defRPr kumimoji="1" sz="2000">
                <a:solidFill>
                  <a:schemeClr val="tx1"/>
                </a:solidFill>
                <a:latin typeface="メイリオ"/>
                <a:ea typeface="+mn-ea"/>
              </a:defRPr>
            </a:lvl5pPr>
            <a:lvl6pPr marL="2514600" indent="-228600" algn="l" defTabSz="762000" rtl="0" eaLnBrk="0" fontAlgn="base" hangingPunct="0">
              <a:spcBef>
                <a:spcPct val="20000"/>
              </a:spcBef>
              <a:spcAft>
                <a:spcPct val="0"/>
              </a:spcAft>
              <a:buChar char="•"/>
              <a:defRPr kumimoji="1" sz="2000">
                <a:solidFill>
                  <a:schemeClr val="tx1"/>
                </a:solidFill>
                <a:latin typeface="+mn-lt"/>
                <a:ea typeface="+mn-ea"/>
              </a:defRPr>
            </a:lvl6pPr>
            <a:lvl7pPr marL="2971800" indent="-228600" algn="l" defTabSz="762000" rtl="0" eaLnBrk="0" fontAlgn="base" hangingPunct="0">
              <a:spcBef>
                <a:spcPct val="20000"/>
              </a:spcBef>
              <a:spcAft>
                <a:spcPct val="0"/>
              </a:spcAft>
              <a:buChar char="•"/>
              <a:defRPr kumimoji="1" sz="2000">
                <a:solidFill>
                  <a:schemeClr val="tx1"/>
                </a:solidFill>
                <a:latin typeface="+mn-lt"/>
                <a:ea typeface="+mn-ea"/>
              </a:defRPr>
            </a:lvl7pPr>
            <a:lvl8pPr marL="3429000" indent="-228600" algn="l" defTabSz="762000" rtl="0" eaLnBrk="0" fontAlgn="base" hangingPunct="0">
              <a:spcBef>
                <a:spcPct val="20000"/>
              </a:spcBef>
              <a:spcAft>
                <a:spcPct val="0"/>
              </a:spcAft>
              <a:buChar char="•"/>
              <a:defRPr kumimoji="1" sz="2000">
                <a:solidFill>
                  <a:schemeClr val="tx1"/>
                </a:solidFill>
                <a:latin typeface="+mn-lt"/>
                <a:ea typeface="+mn-ea"/>
              </a:defRPr>
            </a:lvl8pPr>
            <a:lvl9pPr marL="3886200" indent="-228600" algn="l" defTabSz="762000" rtl="0" eaLnBrk="0" fontAlgn="base" hangingPunct="0">
              <a:spcBef>
                <a:spcPct val="20000"/>
              </a:spcBef>
              <a:spcAft>
                <a:spcPct val="0"/>
              </a:spcAft>
              <a:buChar char="•"/>
              <a:defRPr kumimoji="1" sz="2000">
                <a:solidFill>
                  <a:schemeClr val="tx1"/>
                </a:solidFill>
                <a:latin typeface="+mn-lt"/>
                <a:ea typeface="+mn-ea"/>
              </a:defRPr>
            </a:lvl9pPr>
          </a:lstStyle>
          <a:p>
            <a:pPr marL="0" indent="0">
              <a:buFontTx/>
              <a:buNone/>
            </a:pPr>
            <a:r>
              <a:rPr lang="ja-JP" altLang="en-US" sz="1800" kern="0" dirty="0">
                <a:latin typeface="メイリオ" panose="020B0604030504040204" pitchFamily="50" charset="-128"/>
                <a:ea typeface="メイリオ" panose="020B0604030504040204" pitchFamily="50" charset="-128"/>
              </a:rPr>
              <a:t>例　題：</a:t>
            </a:r>
            <a:r>
              <a:rPr lang="ja-JP" altLang="en-US" sz="1800" kern="0" dirty="0">
                <a:latin typeface="游明朝" panose="02020400000000000000" pitchFamily="18" charset="-128"/>
                <a:ea typeface="游明朝" panose="02020400000000000000" pitchFamily="18" charset="-128"/>
              </a:rPr>
              <a:t>東京の市場における</a:t>
            </a:r>
            <a:r>
              <a:rPr lang="en-US" altLang="ja-JP" sz="1800" kern="0" dirty="0">
                <a:latin typeface="游明朝" panose="02020400000000000000" pitchFamily="18" charset="-128"/>
                <a:ea typeface="游明朝" panose="02020400000000000000" pitchFamily="18" charset="-128"/>
              </a:rPr>
              <a:t>B</a:t>
            </a:r>
            <a:r>
              <a:rPr lang="ja-JP" altLang="en-US" sz="1800" kern="0" dirty="0">
                <a:latin typeface="游明朝" panose="02020400000000000000" pitchFamily="18" charset="-128"/>
                <a:ea typeface="游明朝" panose="02020400000000000000" pitchFamily="18" charset="-128"/>
              </a:rPr>
              <a:t>県（宮崎県），関東地方，その他の道府県のピ</a:t>
            </a:r>
            <a:endParaRPr lang="en-US" altLang="ja-JP" sz="1800" kern="0" dirty="0">
              <a:latin typeface="游明朝" panose="02020400000000000000" pitchFamily="18" charset="-128"/>
              <a:ea typeface="游明朝" panose="02020400000000000000" pitchFamily="18" charset="-128"/>
            </a:endParaRPr>
          </a:p>
          <a:p>
            <a:pPr marL="0" indent="0">
              <a:buFontTx/>
              <a:buNone/>
            </a:pPr>
            <a:r>
              <a:rPr lang="ja-JP" altLang="en-US" sz="1800" kern="0" dirty="0">
                <a:latin typeface="游明朝" panose="02020400000000000000" pitchFamily="18" charset="-128"/>
                <a:ea typeface="游明朝" panose="02020400000000000000" pitchFamily="18" charset="-128"/>
              </a:rPr>
              <a:t>　　　　ーマンの月別入荷量とピーマン</a:t>
            </a:r>
            <a:r>
              <a:rPr lang="en-US" altLang="ja-JP" sz="1800" kern="0" dirty="0">
                <a:latin typeface="游明朝" panose="02020400000000000000" pitchFamily="18" charset="-128"/>
                <a:ea typeface="游明朝" panose="02020400000000000000" pitchFamily="18" charset="-128"/>
              </a:rPr>
              <a:t>1㎏</a:t>
            </a:r>
            <a:r>
              <a:rPr lang="ja-JP" altLang="en-US" sz="1800" kern="0" dirty="0">
                <a:latin typeface="游明朝" panose="02020400000000000000" pitchFamily="18" charset="-128"/>
                <a:ea typeface="游明朝" panose="02020400000000000000" pitchFamily="18" charset="-128"/>
              </a:rPr>
              <a:t>あたりの平均価格を示しているグ</a:t>
            </a:r>
            <a:endParaRPr lang="en-US" altLang="ja-JP" sz="1800" kern="0" dirty="0">
              <a:latin typeface="游明朝" panose="02020400000000000000" pitchFamily="18" charset="-128"/>
              <a:ea typeface="游明朝" panose="02020400000000000000" pitchFamily="18" charset="-128"/>
            </a:endParaRPr>
          </a:p>
          <a:p>
            <a:pPr marL="0" indent="0">
              <a:buFontTx/>
              <a:buNone/>
            </a:pPr>
            <a:r>
              <a:rPr lang="ja-JP" altLang="en-US" sz="1800" kern="0" dirty="0">
                <a:latin typeface="游明朝" panose="02020400000000000000" pitchFamily="18" charset="-128"/>
                <a:ea typeface="游明朝" panose="02020400000000000000" pitchFamily="18" charset="-128"/>
              </a:rPr>
              <a:t>　　　　ラフを見て，促成栽培を行う利点を入荷量と価格に関連付けて簡単に</a:t>
            </a:r>
            <a:endParaRPr lang="en-US" altLang="ja-JP" sz="1800" kern="0" dirty="0">
              <a:latin typeface="游明朝" panose="02020400000000000000" pitchFamily="18" charset="-128"/>
              <a:ea typeface="游明朝" panose="02020400000000000000" pitchFamily="18" charset="-128"/>
            </a:endParaRPr>
          </a:p>
          <a:p>
            <a:pPr marL="0" indent="0">
              <a:buFontTx/>
              <a:buNone/>
            </a:pPr>
            <a:r>
              <a:rPr lang="ja-JP" altLang="en-US" sz="1800" kern="0" dirty="0">
                <a:latin typeface="游明朝" panose="02020400000000000000" pitchFamily="18" charset="-128"/>
                <a:ea typeface="游明朝" panose="02020400000000000000" pitchFamily="18" charset="-128"/>
              </a:rPr>
              <a:t>　　　　書きなさい。</a:t>
            </a:r>
            <a:r>
              <a:rPr lang="ja-JP" altLang="en-US" sz="1800" kern="0" dirty="0">
                <a:latin typeface="游ゴシック" panose="020B0400000000000000" pitchFamily="50" charset="-128"/>
                <a:ea typeface="游ゴシック" panose="020B0400000000000000" pitchFamily="50" charset="-128"/>
              </a:rPr>
              <a:t>　　　　　　　　　　　　　　　　　　</a:t>
            </a:r>
            <a:r>
              <a:rPr lang="en-US" altLang="ja-JP" sz="1800" kern="0" dirty="0">
                <a:latin typeface="游明朝" panose="02020400000000000000" pitchFamily="18" charset="-128"/>
                <a:ea typeface="游明朝" panose="02020400000000000000" pitchFamily="18" charset="-128"/>
              </a:rPr>
              <a:t>【2020</a:t>
            </a:r>
            <a:r>
              <a:rPr lang="ja-JP" altLang="en-US" sz="1800" kern="0" dirty="0">
                <a:latin typeface="游明朝" panose="02020400000000000000" pitchFamily="18" charset="-128"/>
                <a:ea typeface="游明朝" panose="02020400000000000000" pitchFamily="18" charset="-128"/>
              </a:rPr>
              <a:t>静岡</a:t>
            </a:r>
            <a:r>
              <a:rPr lang="en-US" altLang="ja-JP" sz="1800" kern="0" dirty="0">
                <a:latin typeface="游明朝" panose="02020400000000000000" pitchFamily="18" charset="-128"/>
                <a:ea typeface="游明朝" panose="02020400000000000000" pitchFamily="18" charset="-128"/>
              </a:rPr>
              <a:t>】</a:t>
            </a:r>
          </a:p>
          <a:p>
            <a:pPr marL="0" indent="0">
              <a:buFontTx/>
              <a:buNone/>
            </a:pPr>
            <a:endParaRPr lang="en-US" altLang="ja-JP" sz="1800" kern="0" dirty="0">
              <a:latin typeface="游ゴシック" panose="020B0400000000000000" pitchFamily="50" charset="-128"/>
              <a:ea typeface="游ゴシック" panose="020B0400000000000000" pitchFamily="50" charset="-128"/>
            </a:endParaRPr>
          </a:p>
          <a:p>
            <a:pPr marL="0" indent="0">
              <a:buFontTx/>
              <a:buNone/>
            </a:pPr>
            <a:endParaRPr lang="en-US" altLang="ja-JP" sz="1800" kern="0" dirty="0">
              <a:latin typeface="メイリオ" panose="020B0604030504040204" pitchFamily="50" charset="-128"/>
              <a:ea typeface="メイリオ" panose="020B0604030504040204" pitchFamily="50" charset="-128"/>
            </a:endParaRPr>
          </a:p>
          <a:p>
            <a:pPr marL="0" indent="0">
              <a:buFontTx/>
              <a:buNone/>
            </a:pPr>
            <a:endParaRPr lang="en-US" altLang="ja-JP" sz="1800" kern="0" dirty="0">
              <a:latin typeface="メイリオ" panose="020B0604030504040204" pitchFamily="50" charset="-128"/>
              <a:ea typeface="メイリオ" panose="020B0604030504040204" pitchFamily="50" charset="-128"/>
            </a:endParaRPr>
          </a:p>
          <a:p>
            <a:pPr marL="0" indent="0">
              <a:buFontTx/>
              <a:buNone/>
            </a:pPr>
            <a:endParaRPr lang="en-US" altLang="ja-JP" sz="1800" kern="0" dirty="0">
              <a:latin typeface="メイリオ" panose="020B0604030504040204" pitchFamily="50" charset="-128"/>
              <a:ea typeface="メイリオ" panose="020B0604030504040204" pitchFamily="50" charset="-128"/>
            </a:endParaRPr>
          </a:p>
          <a:p>
            <a:pPr marL="0" indent="0">
              <a:buFontTx/>
              <a:buNone/>
            </a:pPr>
            <a:endParaRPr lang="en-US" altLang="ja-JP" sz="1800" kern="0" dirty="0">
              <a:latin typeface="メイリオ" panose="020B0604030504040204" pitchFamily="50" charset="-128"/>
              <a:ea typeface="メイリオ" panose="020B0604030504040204" pitchFamily="50" charset="-128"/>
            </a:endParaRPr>
          </a:p>
          <a:p>
            <a:pPr marL="0" indent="0">
              <a:buFontTx/>
              <a:buNone/>
            </a:pPr>
            <a:endParaRPr lang="en-US" altLang="ja-JP" sz="1800" kern="0" dirty="0">
              <a:latin typeface="メイリオ" panose="020B0604030504040204" pitchFamily="50" charset="-128"/>
              <a:ea typeface="メイリオ" panose="020B0604030504040204" pitchFamily="50" charset="-128"/>
            </a:endParaRPr>
          </a:p>
          <a:p>
            <a:pPr marL="0" indent="0">
              <a:buFontTx/>
              <a:buNone/>
            </a:pPr>
            <a:endParaRPr lang="en-US" altLang="ja-JP" sz="1800" kern="0" dirty="0">
              <a:latin typeface="メイリオ" panose="020B0604030504040204" pitchFamily="50" charset="-128"/>
              <a:ea typeface="メイリオ" panose="020B0604030504040204" pitchFamily="50" charset="-128"/>
            </a:endParaRPr>
          </a:p>
          <a:p>
            <a:pPr marL="0" indent="0">
              <a:buFontTx/>
              <a:buNone/>
            </a:pPr>
            <a:r>
              <a:rPr lang="ja-JP" altLang="en-US" sz="1800" kern="0" dirty="0">
                <a:latin typeface="メイリオ" panose="020B0604030504040204" pitchFamily="50" charset="-128"/>
                <a:ea typeface="メイリオ" panose="020B0604030504040204" pitchFamily="50" charset="-128"/>
              </a:rPr>
              <a:t>解　答：</a:t>
            </a:r>
            <a:r>
              <a:rPr lang="ja-JP" altLang="en-US" sz="1800" kern="0" dirty="0">
                <a:latin typeface="游明朝" panose="02020400000000000000" pitchFamily="18" charset="-128"/>
                <a:ea typeface="游明朝" panose="02020400000000000000" pitchFamily="18" charset="-128"/>
              </a:rPr>
              <a:t>入荷量が少なく，価格が高い時期に出荷できる。</a:t>
            </a:r>
            <a:endParaRPr lang="en-US" altLang="ja-JP" sz="1800" kern="0" dirty="0">
              <a:latin typeface="游明朝" panose="02020400000000000000" pitchFamily="18" charset="-128"/>
              <a:ea typeface="游明朝" panose="02020400000000000000" pitchFamily="18" charset="-128"/>
            </a:endParaRPr>
          </a:p>
          <a:p>
            <a:pPr marL="0" indent="0">
              <a:buFontTx/>
              <a:buNone/>
            </a:pPr>
            <a:r>
              <a:rPr lang="ja-JP" altLang="en-US" sz="1800" kern="0" dirty="0"/>
              <a:t>正答率：</a:t>
            </a:r>
            <a:r>
              <a:rPr lang="en-US" altLang="ja-JP" sz="2400" b="1" kern="0" dirty="0">
                <a:solidFill>
                  <a:srgbClr val="FF0000"/>
                </a:solidFill>
              </a:rPr>
              <a:t>75.9</a:t>
            </a:r>
            <a:r>
              <a:rPr lang="ja-JP" altLang="en-US" sz="2400" b="1" kern="0" dirty="0">
                <a:solidFill>
                  <a:srgbClr val="FF0000"/>
                </a:solidFill>
              </a:rPr>
              <a:t>％</a:t>
            </a:r>
            <a:endParaRPr lang="en-US" altLang="ja-JP" sz="1800" b="1" kern="0" dirty="0">
              <a:solidFill>
                <a:srgbClr val="FF0000"/>
              </a:solidFill>
            </a:endParaRPr>
          </a:p>
          <a:p>
            <a:pPr marL="0" indent="0">
              <a:buFontTx/>
              <a:buNone/>
            </a:pPr>
            <a:r>
              <a:rPr lang="ja-JP" altLang="en-US" sz="1800" kern="0" dirty="0"/>
              <a:t>　参考</a:t>
            </a:r>
            <a:r>
              <a:rPr lang="en-US" altLang="ja-JP" sz="1800" kern="0" dirty="0"/>
              <a:t>【2020</a:t>
            </a:r>
            <a:r>
              <a:rPr lang="ja-JP" altLang="en-US" sz="1800" kern="0" dirty="0"/>
              <a:t>青森</a:t>
            </a:r>
            <a:r>
              <a:rPr lang="en-US" altLang="ja-JP" sz="1800" kern="0" dirty="0"/>
              <a:t>】</a:t>
            </a:r>
            <a:r>
              <a:rPr lang="ja-JP" altLang="en-US" sz="1800" kern="0" dirty="0"/>
              <a:t>類題　より単純にグラフを読み取る問題　</a:t>
            </a:r>
            <a:r>
              <a:rPr lang="en-US" altLang="ja-JP" sz="2400" kern="0" dirty="0">
                <a:solidFill>
                  <a:srgbClr val="FF0000"/>
                </a:solidFill>
              </a:rPr>
              <a:t>82.8</a:t>
            </a:r>
            <a:r>
              <a:rPr lang="ja-JP" altLang="en-US" sz="2400" kern="0" dirty="0">
                <a:solidFill>
                  <a:srgbClr val="FF0000"/>
                </a:solidFill>
              </a:rPr>
              <a:t>％</a:t>
            </a:r>
            <a:endParaRPr lang="en-US" altLang="ja-JP" sz="1800" kern="0" dirty="0">
              <a:solidFill>
                <a:srgbClr val="FF0000"/>
              </a:solidFill>
            </a:endParaRPr>
          </a:p>
          <a:p>
            <a:pPr marL="0" indent="0">
              <a:buFontTx/>
              <a:buNone/>
            </a:pPr>
            <a:r>
              <a:rPr lang="ja-JP" altLang="en-US" sz="1800" kern="0" dirty="0"/>
              <a:t>　　　</a:t>
            </a:r>
            <a:r>
              <a:rPr lang="en-US" altLang="ja-JP" sz="1800" kern="0" dirty="0"/>
              <a:t>【2019</a:t>
            </a:r>
            <a:r>
              <a:rPr lang="ja-JP" altLang="en-US" sz="1800" kern="0" dirty="0"/>
              <a:t>埼玉</a:t>
            </a:r>
            <a:r>
              <a:rPr lang="en-US" altLang="ja-JP" sz="1800" kern="0" dirty="0"/>
              <a:t>】</a:t>
            </a:r>
            <a:r>
              <a:rPr lang="ja-JP" altLang="en-US" sz="1800" kern="0" dirty="0"/>
              <a:t>類題　やや条件アップ　</a:t>
            </a:r>
            <a:r>
              <a:rPr lang="en-US" altLang="ja-JP" sz="1800" kern="0" dirty="0"/>
              <a:t>B-1</a:t>
            </a:r>
            <a:r>
              <a:rPr lang="ja-JP" altLang="en-US" sz="1800" kern="0" dirty="0"/>
              <a:t>　</a:t>
            </a:r>
            <a:r>
              <a:rPr lang="en-US" altLang="ja-JP" sz="2400" kern="0" dirty="0">
                <a:solidFill>
                  <a:srgbClr val="FF0000"/>
                </a:solidFill>
              </a:rPr>
              <a:t>54.8</a:t>
            </a:r>
            <a:r>
              <a:rPr lang="ja-JP" altLang="en-US" sz="2400" kern="0" dirty="0">
                <a:solidFill>
                  <a:srgbClr val="FF0000"/>
                </a:solidFill>
              </a:rPr>
              <a:t>％</a:t>
            </a:r>
            <a:endParaRPr lang="en-US" altLang="ja-JP" sz="1800" kern="0" dirty="0">
              <a:solidFill>
                <a:srgbClr val="FF0000"/>
              </a:solidFill>
            </a:endParaRPr>
          </a:p>
        </p:txBody>
      </p:sp>
      <p:pic>
        <p:nvPicPr>
          <p:cNvPr id="13" name="グラフィックス 12">
            <a:extLst>
              <a:ext uri="{FF2B5EF4-FFF2-40B4-BE49-F238E27FC236}">
                <a16:creationId xmlns:a16="http://schemas.microsoft.com/office/drawing/2014/main" id="{205CE0D5-CA8C-481F-9E6D-C57903661FF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221850" y="2323419"/>
            <a:ext cx="3105345" cy="2347232"/>
          </a:xfrm>
          <a:prstGeom prst="rect">
            <a:avLst/>
          </a:prstGeom>
        </p:spPr>
      </p:pic>
    </p:spTree>
    <p:extLst>
      <p:ext uri="{BB962C8B-B14F-4D97-AF65-F5344CB8AC3E}">
        <p14:creationId xmlns:p14="http://schemas.microsoft.com/office/powerpoint/2010/main" val="13669733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57EE08F-5C3A-45DB-941A-F43CC55E40A7}"/>
              </a:ext>
            </a:extLst>
          </p:cNvPr>
          <p:cNvSpPr>
            <a:spLocks noGrp="1"/>
          </p:cNvSpPr>
          <p:nvPr>
            <p:ph type="title"/>
          </p:nvPr>
        </p:nvSpPr>
        <p:spPr>
          <a:xfrm>
            <a:off x="437102" y="235509"/>
            <a:ext cx="7420264" cy="641398"/>
          </a:xfrm>
        </p:spPr>
        <p:txBody>
          <a:bodyPr>
            <a:noAutofit/>
          </a:bodyPr>
          <a:lstStyle/>
          <a:p>
            <a:pPr marL="0" indent="0">
              <a:buNone/>
            </a:pPr>
            <a:r>
              <a:rPr lang="en-US" altLang="ja-JP" sz="2200" b="1" dirty="0">
                <a:solidFill>
                  <a:srgbClr val="FF0000"/>
                </a:solidFill>
                <a:latin typeface="+mn-ea"/>
                <a:ea typeface="+mn-ea"/>
              </a:rPr>
              <a:t>A-</a:t>
            </a:r>
            <a:r>
              <a:rPr kumimoji="1" lang="en-US" altLang="ja-JP" sz="2200" b="1" dirty="0">
                <a:solidFill>
                  <a:srgbClr val="FF0000"/>
                </a:solidFill>
                <a:latin typeface="+mn-ea"/>
                <a:ea typeface="+mn-ea"/>
              </a:rPr>
              <a:t>2</a:t>
            </a:r>
            <a:r>
              <a:rPr lang="ja-JP" altLang="en-US" sz="2200" b="1" dirty="0">
                <a:solidFill>
                  <a:srgbClr val="FF0000"/>
                </a:solidFill>
                <a:latin typeface="+mn-ea"/>
                <a:ea typeface="+mn-ea"/>
              </a:rPr>
              <a:t>　</a:t>
            </a:r>
            <a:r>
              <a:rPr kumimoji="1" lang="ja-JP" altLang="en-US" sz="2200" b="1" dirty="0">
                <a:latin typeface="+mn-ea"/>
                <a:ea typeface="+mn-ea"/>
              </a:rPr>
              <a:t>知識・理解思考と複雑操作</a:t>
            </a:r>
            <a:br>
              <a:rPr kumimoji="1" lang="en-US" altLang="ja-JP" sz="2200" b="1" dirty="0">
                <a:latin typeface="+mn-ea"/>
                <a:ea typeface="+mn-ea"/>
              </a:rPr>
            </a:br>
            <a:r>
              <a:rPr lang="ja-JP" altLang="en-US" sz="2200" b="1" dirty="0">
                <a:latin typeface="+mn-ea"/>
                <a:ea typeface="+mn-ea"/>
              </a:rPr>
              <a:t>　　　　　　</a:t>
            </a:r>
            <a:r>
              <a:rPr lang="ja-JP" altLang="en-US" sz="1800" b="1" dirty="0">
                <a:latin typeface="+mn-ea"/>
                <a:ea typeface="+mn-ea"/>
              </a:rPr>
              <a:t>持っている知識を使って表現する問題</a:t>
            </a:r>
            <a:endParaRPr lang="en-US" altLang="ja-JP" sz="2200" b="1" dirty="0">
              <a:latin typeface="+mn-ea"/>
              <a:ea typeface="+mn-ea"/>
            </a:endParaRPr>
          </a:p>
        </p:txBody>
      </p:sp>
      <p:sp>
        <p:nvSpPr>
          <p:cNvPr id="3" name="コンテンツ プレースホルダー 2">
            <a:extLst>
              <a:ext uri="{FF2B5EF4-FFF2-40B4-BE49-F238E27FC236}">
                <a16:creationId xmlns:a16="http://schemas.microsoft.com/office/drawing/2014/main" id="{93A12B87-1039-4A6F-AF79-A1949D304E22}"/>
              </a:ext>
            </a:extLst>
          </p:cNvPr>
          <p:cNvSpPr>
            <a:spLocks noGrp="1"/>
          </p:cNvSpPr>
          <p:nvPr>
            <p:ph idx="1"/>
          </p:nvPr>
        </p:nvSpPr>
        <p:spPr>
          <a:xfrm>
            <a:off x="437102" y="1133745"/>
            <a:ext cx="8275358" cy="4948800"/>
          </a:xfrm>
        </p:spPr>
        <p:txBody>
          <a:bodyPr>
            <a:normAutofit lnSpcReduction="10000"/>
          </a:bodyPr>
          <a:lstStyle/>
          <a:p>
            <a:pPr marL="0" indent="0">
              <a:buNone/>
            </a:pPr>
            <a:r>
              <a:rPr kumimoji="1" lang="ja-JP" altLang="en-US" sz="1800" dirty="0">
                <a:latin typeface="メイリオ" panose="020B0604030504040204" pitchFamily="50" charset="-128"/>
                <a:ea typeface="メイリオ" panose="020B0604030504040204" pitchFamily="50" charset="-128"/>
              </a:rPr>
              <a:t>例　題：</a:t>
            </a:r>
            <a:r>
              <a:rPr kumimoji="1" lang="ja-JP" altLang="en-US" sz="1800" dirty="0">
                <a:latin typeface="游明朝" panose="02020400000000000000" pitchFamily="18" charset="-128"/>
                <a:ea typeface="游明朝" panose="02020400000000000000" pitchFamily="18" charset="-128"/>
              </a:rPr>
              <a:t>我が国の議院内閣制はどのようなしくみか。「信任」，「責任」の二</a:t>
            </a:r>
            <a:endParaRPr kumimoji="1" lang="en-US" altLang="ja-JP" sz="1800" dirty="0">
              <a:latin typeface="游明朝" panose="02020400000000000000" pitchFamily="18" charset="-128"/>
              <a:ea typeface="游明朝" panose="02020400000000000000" pitchFamily="18" charset="-128"/>
            </a:endParaRPr>
          </a:p>
          <a:p>
            <a:pPr marL="0" indent="0">
              <a:buNone/>
            </a:pPr>
            <a:r>
              <a:rPr lang="ja-JP" altLang="en-US" sz="1800" dirty="0">
                <a:latin typeface="游明朝" panose="02020400000000000000" pitchFamily="18" charset="-128"/>
                <a:ea typeface="游明朝" panose="02020400000000000000" pitchFamily="18" charset="-128"/>
              </a:rPr>
              <a:t>　　　　</a:t>
            </a:r>
            <a:r>
              <a:rPr kumimoji="1" lang="ja-JP" altLang="en-US" sz="1800" dirty="0">
                <a:latin typeface="游明朝" panose="02020400000000000000" pitchFamily="18" charset="-128"/>
                <a:ea typeface="游明朝" panose="02020400000000000000" pitchFamily="18" charset="-128"/>
              </a:rPr>
              <a:t>つの語句を用いて書きなさい。</a:t>
            </a:r>
            <a:r>
              <a:rPr kumimoji="1" lang="en-US" altLang="ja-JP" sz="1800" dirty="0">
                <a:latin typeface="游ゴシック" panose="020B0400000000000000" pitchFamily="50" charset="-128"/>
                <a:ea typeface="游ゴシック" panose="020B0400000000000000" pitchFamily="50" charset="-128"/>
              </a:rPr>
              <a:t>【2020</a:t>
            </a:r>
            <a:r>
              <a:rPr kumimoji="1" lang="ja-JP" altLang="en-US" sz="1800" dirty="0">
                <a:latin typeface="游ゴシック" panose="020B0400000000000000" pitchFamily="50" charset="-128"/>
                <a:ea typeface="游ゴシック" panose="020B0400000000000000" pitchFamily="50" charset="-128"/>
              </a:rPr>
              <a:t>　新潟</a:t>
            </a:r>
            <a:r>
              <a:rPr kumimoji="1" lang="en-US" altLang="ja-JP" sz="1800" dirty="0">
                <a:latin typeface="游ゴシック" panose="020B0400000000000000" pitchFamily="50" charset="-128"/>
                <a:ea typeface="游ゴシック" panose="020B0400000000000000" pitchFamily="50" charset="-128"/>
              </a:rPr>
              <a:t>】</a:t>
            </a:r>
          </a:p>
          <a:p>
            <a:pPr marL="0" indent="0">
              <a:buNone/>
            </a:pPr>
            <a:endParaRPr lang="en-US" altLang="ja-JP" sz="1800" b="1" dirty="0">
              <a:latin typeface="メイリオ" panose="020B0604030504040204" pitchFamily="50" charset="-128"/>
              <a:ea typeface="メイリオ" panose="020B0604030504040204" pitchFamily="50" charset="-128"/>
            </a:endParaRPr>
          </a:p>
          <a:p>
            <a:pPr marL="0" indent="0">
              <a:buNone/>
            </a:pPr>
            <a:endParaRPr lang="en-US" altLang="ja-JP" sz="1800" b="1" dirty="0">
              <a:latin typeface="メイリオ" panose="020B0604030504040204" pitchFamily="50" charset="-128"/>
              <a:ea typeface="メイリオ" panose="020B0604030504040204" pitchFamily="50" charset="-128"/>
            </a:endParaRPr>
          </a:p>
          <a:p>
            <a:pPr marL="0" indent="0">
              <a:buNone/>
            </a:pPr>
            <a:endParaRPr lang="en-US" altLang="ja-JP" sz="1800" b="1" dirty="0">
              <a:latin typeface="メイリオ" panose="020B0604030504040204" pitchFamily="50" charset="-128"/>
              <a:ea typeface="メイリオ" panose="020B0604030504040204" pitchFamily="50" charset="-128"/>
            </a:endParaRPr>
          </a:p>
          <a:p>
            <a:pPr marL="0" indent="0">
              <a:buNone/>
            </a:pPr>
            <a:r>
              <a:rPr kumimoji="1" lang="ja-JP" altLang="en-US" sz="1800" dirty="0">
                <a:latin typeface="メイリオ" panose="020B0604030504040204" pitchFamily="50" charset="-128"/>
                <a:ea typeface="メイリオ" panose="020B0604030504040204" pitchFamily="50" charset="-128"/>
              </a:rPr>
              <a:t>解　答：</a:t>
            </a:r>
            <a:r>
              <a:rPr kumimoji="1" lang="ja-JP" altLang="en-US" sz="1800" dirty="0">
                <a:latin typeface="游ゴシック" panose="020B0400000000000000" pitchFamily="50" charset="-128"/>
                <a:ea typeface="游ゴシック" panose="020B0400000000000000" pitchFamily="50" charset="-128"/>
              </a:rPr>
              <a:t>内閣は国会の</a:t>
            </a:r>
            <a:r>
              <a:rPr kumimoji="1" lang="ja-JP" altLang="en-US" sz="1800" b="1" dirty="0">
                <a:latin typeface="游ゴシック" panose="020B0400000000000000" pitchFamily="50" charset="-128"/>
                <a:ea typeface="游ゴシック" panose="020B0400000000000000" pitchFamily="50" charset="-128"/>
              </a:rPr>
              <a:t>信任</a:t>
            </a:r>
            <a:r>
              <a:rPr kumimoji="1" lang="ja-JP" altLang="en-US" sz="1800" dirty="0">
                <a:latin typeface="游ゴシック" panose="020B0400000000000000" pitchFamily="50" charset="-128"/>
                <a:ea typeface="游ゴシック" panose="020B0400000000000000" pitchFamily="50" charset="-128"/>
              </a:rPr>
              <a:t>に基づいて成立し，国会に対して連帯して</a:t>
            </a:r>
            <a:r>
              <a:rPr kumimoji="1" lang="ja-JP" altLang="en-US" sz="1800" b="1" dirty="0">
                <a:latin typeface="游ゴシック" panose="020B0400000000000000" pitchFamily="50" charset="-128"/>
                <a:ea typeface="游ゴシック" panose="020B0400000000000000" pitchFamily="50" charset="-128"/>
              </a:rPr>
              <a:t>責任</a:t>
            </a:r>
            <a:r>
              <a:rPr kumimoji="1" lang="ja-JP" altLang="en-US" sz="1800" dirty="0">
                <a:latin typeface="游ゴシック" panose="020B0400000000000000" pitchFamily="50" charset="-128"/>
                <a:ea typeface="游ゴシック" panose="020B0400000000000000" pitchFamily="50" charset="-128"/>
              </a:rPr>
              <a:t>を</a:t>
            </a:r>
            <a:endParaRPr kumimoji="1" lang="en-US" altLang="ja-JP" sz="1800" dirty="0">
              <a:latin typeface="游ゴシック" panose="020B0400000000000000" pitchFamily="50" charset="-128"/>
              <a:ea typeface="游ゴシック" panose="020B0400000000000000" pitchFamily="50" charset="-128"/>
            </a:endParaRPr>
          </a:p>
          <a:p>
            <a:pPr marL="0" indent="0">
              <a:buNone/>
            </a:pPr>
            <a:r>
              <a:rPr lang="ja-JP" altLang="en-US" sz="1800" dirty="0">
                <a:latin typeface="游ゴシック" panose="020B0400000000000000" pitchFamily="50" charset="-128"/>
                <a:ea typeface="游ゴシック" panose="020B0400000000000000" pitchFamily="50" charset="-128"/>
              </a:rPr>
              <a:t>　　　　</a:t>
            </a:r>
            <a:r>
              <a:rPr kumimoji="1" lang="ja-JP" altLang="en-US" sz="1800" dirty="0">
                <a:latin typeface="游ゴシック" panose="020B0400000000000000" pitchFamily="50" charset="-128"/>
                <a:ea typeface="游ゴシック" panose="020B0400000000000000" pitchFamily="50" charset="-128"/>
              </a:rPr>
              <a:t>負うしくみ。</a:t>
            </a:r>
            <a:endParaRPr kumimoji="1" lang="en-US" altLang="ja-JP" sz="1800" dirty="0">
              <a:latin typeface="游ゴシック" panose="020B0400000000000000" pitchFamily="50" charset="-128"/>
              <a:ea typeface="游ゴシック" panose="020B0400000000000000" pitchFamily="50" charset="-128"/>
            </a:endParaRPr>
          </a:p>
          <a:p>
            <a:pPr marL="0" indent="0">
              <a:buNone/>
            </a:pPr>
            <a:endParaRPr lang="en-US" altLang="ja-JP" sz="1800" dirty="0">
              <a:latin typeface="游ゴシック" panose="020B0400000000000000" pitchFamily="50" charset="-128"/>
              <a:ea typeface="游ゴシック" panose="020B0400000000000000" pitchFamily="50" charset="-128"/>
            </a:endParaRPr>
          </a:p>
          <a:p>
            <a:pPr marL="0" indent="0">
              <a:buNone/>
            </a:pPr>
            <a:r>
              <a:rPr kumimoji="1" lang="ja-JP" altLang="en-US" sz="1800" dirty="0"/>
              <a:t>正答率：</a:t>
            </a:r>
            <a:r>
              <a:rPr kumimoji="1" lang="en-US" altLang="ja-JP" sz="2400" b="1" dirty="0">
                <a:solidFill>
                  <a:srgbClr val="FF0000"/>
                </a:solidFill>
                <a:latin typeface="+mn-ea"/>
              </a:rPr>
              <a:t>22.3</a:t>
            </a:r>
            <a:r>
              <a:rPr kumimoji="1" lang="ja-JP" altLang="en-US" sz="2400" b="1" dirty="0">
                <a:solidFill>
                  <a:srgbClr val="FF0000"/>
                </a:solidFill>
                <a:latin typeface="+mn-ea"/>
              </a:rPr>
              <a:t>％</a:t>
            </a:r>
            <a:endParaRPr kumimoji="1" lang="en-US" altLang="ja-JP" sz="1800" b="1" dirty="0">
              <a:solidFill>
                <a:srgbClr val="FF0000"/>
              </a:solidFill>
              <a:latin typeface="+mn-ea"/>
            </a:endParaRPr>
          </a:p>
          <a:p>
            <a:pPr marL="0" indent="0">
              <a:buNone/>
            </a:pPr>
            <a:endParaRPr lang="en-US" altLang="ja-JP" sz="1800" dirty="0"/>
          </a:p>
          <a:p>
            <a:pPr marL="0" indent="0">
              <a:buNone/>
            </a:pPr>
            <a:endParaRPr lang="en-US" altLang="ja-JP" sz="1800" dirty="0"/>
          </a:p>
          <a:p>
            <a:pPr marL="0" indent="0">
              <a:buNone/>
            </a:pPr>
            <a:endParaRPr lang="en-US" altLang="ja-JP" sz="1800" dirty="0"/>
          </a:p>
          <a:p>
            <a:pPr marL="0" indent="0">
              <a:buNone/>
            </a:pPr>
            <a:r>
              <a:rPr lang="ja-JP" altLang="en-US" sz="1800" dirty="0"/>
              <a:t>　</a:t>
            </a:r>
            <a:r>
              <a:rPr lang="ja-JP" altLang="en-US" sz="1800" dirty="0">
                <a:latin typeface="+mn-ea"/>
              </a:rPr>
              <a:t>参考</a:t>
            </a:r>
            <a:r>
              <a:rPr lang="ja-JP" altLang="en-US" sz="1800" dirty="0"/>
              <a:t>　</a:t>
            </a:r>
            <a:r>
              <a:rPr lang="en-US" altLang="ja-JP" sz="1800" dirty="0">
                <a:latin typeface="游ゴシック" panose="020B0400000000000000" pitchFamily="50" charset="-128"/>
                <a:ea typeface="游ゴシック" panose="020B0400000000000000" pitchFamily="50" charset="-128"/>
              </a:rPr>
              <a:t>【2019</a:t>
            </a:r>
            <a:r>
              <a:rPr lang="ja-JP" altLang="en-US" sz="1800" dirty="0">
                <a:latin typeface="游ゴシック" panose="020B0400000000000000" pitchFamily="50" charset="-128"/>
                <a:ea typeface="游ゴシック" panose="020B0400000000000000" pitchFamily="50" charset="-128"/>
              </a:rPr>
              <a:t>　鹿児島</a:t>
            </a:r>
            <a:r>
              <a:rPr lang="en-US" altLang="ja-JP" sz="1800" dirty="0">
                <a:latin typeface="游ゴシック" panose="020B0400000000000000" pitchFamily="50" charset="-128"/>
                <a:ea typeface="游ゴシック" panose="020B0400000000000000" pitchFamily="50" charset="-128"/>
              </a:rPr>
              <a:t>】</a:t>
            </a:r>
            <a:r>
              <a:rPr lang="ja-JP" altLang="en-US" sz="1800" dirty="0">
                <a:latin typeface="游ゴシック" panose="020B0400000000000000" pitchFamily="50" charset="-128"/>
                <a:ea typeface="游ゴシック" panose="020B0400000000000000" pitchFamily="50" charset="-128"/>
              </a:rPr>
              <a:t>　同じ問題。正答率は</a:t>
            </a:r>
            <a:r>
              <a:rPr lang="en-US" altLang="ja-JP" sz="1800" b="1" dirty="0">
                <a:solidFill>
                  <a:srgbClr val="FF0000"/>
                </a:solidFill>
                <a:latin typeface="游ゴシック" panose="020B0400000000000000" pitchFamily="50" charset="-128"/>
                <a:ea typeface="游ゴシック" panose="020B0400000000000000" pitchFamily="50" charset="-128"/>
              </a:rPr>
              <a:t>20.8</a:t>
            </a:r>
            <a:r>
              <a:rPr lang="ja-JP" altLang="en-US" sz="1800" b="1" dirty="0">
                <a:solidFill>
                  <a:srgbClr val="FF0000"/>
                </a:solidFill>
                <a:latin typeface="游ゴシック" panose="020B0400000000000000" pitchFamily="50" charset="-128"/>
                <a:ea typeface="游ゴシック" panose="020B0400000000000000" pitchFamily="50" charset="-128"/>
              </a:rPr>
              <a:t>％</a:t>
            </a:r>
            <a:endParaRPr lang="en-US" altLang="ja-JP" sz="1800" b="1" dirty="0">
              <a:solidFill>
                <a:srgbClr val="FF0000"/>
              </a:solidFill>
              <a:latin typeface="游ゴシック" panose="020B0400000000000000" pitchFamily="50" charset="-128"/>
              <a:ea typeface="游ゴシック" panose="020B0400000000000000" pitchFamily="50" charset="-128"/>
            </a:endParaRPr>
          </a:p>
          <a:p>
            <a:pPr marL="0" indent="0">
              <a:buNone/>
            </a:pPr>
            <a:r>
              <a:rPr lang="ja-JP" altLang="en-US" sz="1800" dirty="0">
                <a:latin typeface="游ゴシック" panose="020B0400000000000000" pitchFamily="50" charset="-128"/>
                <a:ea typeface="游ゴシック" panose="020B0400000000000000" pitchFamily="50" charset="-128"/>
              </a:rPr>
              <a:t>　　　　</a:t>
            </a:r>
            <a:r>
              <a:rPr lang="en-US" altLang="ja-JP" sz="1800" dirty="0">
                <a:latin typeface="游ゴシック" panose="020B0400000000000000" pitchFamily="50" charset="-128"/>
                <a:ea typeface="游ゴシック" panose="020B0400000000000000" pitchFamily="50" charset="-128"/>
              </a:rPr>
              <a:t>【2019</a:t>
            </a:r>
            <a:r>
              <a:rPr lang="ja-JP" altLang="en-US" sz="1800" dirty="0">
                <a:latin typeface="游ゴシック" panose="020B0400000000000000" pitchFamily="50" charset="-128"/>
                <a:ea typeface="游ゴシック" panose="020B0400000000000000" pitchFamily="50" charset="-128"/>
              </a:rPr>
              <a:t>　山　形</a:t>
            </a:r>
            <a:r>
              <a:rPr lang="en-US" altLang="ja-JP" sz="1800" dirty="0">
                <a:latin typeface="游ゴシック" panose="020B0400000000000000" pitchFamily="50" charset="-128"/>
                <a:ea typeface="游ゴシック" panose="020B0400000000000000" pitchFamily="50" charset="-128"/>
              </a:rPr>
              <a:t>】</a:t>
            </a:r>
            <a:r>
              <a:rPr lang="ja-JP" altLang="en-US" sz="1800" dirty="0">
                <a:latin typeface="游ゴシック" panose="020B0400000000000000" pitchFamily="50" charset="-128"/>
                <a:ea typeface="游ゴシック" panose="020B0400000000000000" pitchFamily="50" charset="-128"/>
              </a:rPr>
              <a:t>　「議院内閣制」を解答させる問題は</a:t>
            </a:r>
            <a:r>
              <a:rPr lang="en-US" altLang="ja-JP" sz="1800" b="1" dirty="0">
                <a:solidFill>
                  <a:srgbClr val="FF0000"/>
                </a:solidFill>
                <a:latin typeface="游ゴシック" panose="020B0400000000000000" pitchFamily="50" charset="-128"/>
                <a:ea typeface="游ゴシック" panose="020B0400000000000000" pitchFamily="50" charset="-128"/>
              </a:rPr>
              <a:t>68.8</a:t>
            </a:r>
            <a:r>
              <a:rPr lang="ja-JP" altLang="en-US" sz="1800" b="1" dirty="0">
                <a:solidFill>
                  <a:srgbClr val="FF0000"/>
                </a:solidFill>
                <a:latin typeface="游ゴシック" panose="020B0400000000000000" pitchFamily="50" charset="-128"/>
                <a:ea typeface="游ゴシック" panose="020B0400000000000000" pitchFamily="50" charset="-128"/>
              </a:rPr>
              <a:t>％</a:t>
            </a:r>
            <a:endParaRPr lang="en-US" altLang="ja-JP" sz="1800" b="1" dirty="0">
              <a:solidFill>
                <a:srgbClr val="FF0000"/>
              </a:solidFill>
              <a:latin typeface="游ゴシック" panose="020B0400000000000000" pitchFamily="50" charset="-128"/>
              <a:ea typeface="游ゴシック" panose="020B0400000000000000" pitchFamily="50" charset="-128"/>
            </a:endParaRPr>
          </a:p>
        </p:txBody>
      </p:sp>
      <p:sp>
        <p:nvSpPr>
          <p:cNvPr id="4" name="スライド番号プレースホルダー 3">
            <a:extLst>
              <a:ext uri="{FF2B5EF4-FFF2-40B4-BE49-F238E27FC236}">
                <a16:creationId xmlns:a16="http://schemas.microsoft.com/office/drawing/2014/main" id="{FAA78C61-4DCB-4C91-A523-EF7F948D8A93}"/>
              </a:ext>
            </a:extLst>
          </p:cNvPr>
          <p:cNvSpPr>
            <a:spLocks noGrp="1"/>
          </p:cNvSpPr>
          <p:nvPr>
            <p:ph type="sldNum" sz="quarter" idx="12"/>
          </p:nvPr>
        </p:nvSpPr>
        <p:spPr/>
        <p:txBody>
          <a:bodyPr/>
          <a:lstStyle/>
          <a:p>
            <a:pPr>
              <a:defRPr/>
            </a:pPr>
            <a:fld id="{112EA146-AC33-4D4C-BECA-41104911C27E}" type="slidenum">
              <a:rPr lang="en-US" altLang="ja-JP" smtClean="0"/>
              <a:pPr>
                <a:defRPr/>
              </a:pPr>
              <a:t>9</a:t>
            </a:fld>
            <a:endParaRPr lang="en-US" altLang="ja-JP" dirty="0"/>
          </a:p>
        </p:txBody>
      </p:sp>
    </p:spTree>
    <p:extLst>
      <p:ext uri="{BB962C8B-B14F-4D97-AF65-F5344CB8AC3E}">
        <p14:creationId xmlns:p14="http://schemas.microsoft.com/office/powerpoint/2010/main" val="13335036"/>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CBE254BE4F7A9F49B514CDEB35E6609F" ma:contentTypeVersion="7" ma:contentTypeDescription="新しいドキュメントを作成します。" ma:contentTypeScope="" ma:versionID="dfed2d13006074991b6129015ff69c57">
  <xsd:schema xmlns:xsd="http://www.w3.org/2001/XMLSchema" xmlns:xs="http://www.w3.org/2001/XMLSchema" xmlns:p="http://schemas.microsoft.com/office/2006/metadata/properties" xmlns:ns2="d866a664-9203-494e-b8cc-01eec41f6559" xmlns:ns3="bb03988f-9d9a-42b9-be32-fde1fa96c2d3" targetNamespace="http://schemas.microsoft.com/office/2006/metadata/properties" ma:root="true" ma:fieldsID="4d1b236c96b6446fee473539f70cb450" ns2:_="" ns3:_="">
    <xsd:import namespace="d866a664-9203-494e-b8cc-01eec41f6559"/>
    <xsd:import namespace="bb03988f-9d9a-42b9-be32-fde1fa96c2d3"/>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DateTaken" minOccurs="0"/>
                <xsd:element ref="ns3:SharedWithUsers" minOccurs="0"/>
                <xsd:element ref="ns3:SharedWithDetails"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866a664-9203-494e-b8cc-01eec41f6559"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AutoTags" ma:index="10" nillable="true" ma:displayName="MediaServiceAutoTags" ma:internalName="MediaServiceAutoTags" ma:readOnly="true">
      <xsd:simpleType>
        <xsd:restriction base="dms:Text"/>
      </xsd:simpleType>
    </xsd:element>
    <xsd:element name="MediaServiceDateTaken" ma:index="11" nillable="true" ma:displayName="MediaServiceDateTaken" ma:hidden="true" ma:internalName="MediaServiceDateTaken"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bb03988f-9d9a-42b9-be32-fde1fa96c2d3" elementFormDefault="qualified">
    <xsd:import namespace="http://schemas.microsoft.com/office/2006/documentManagement/types"/>
    <xsd:import namespace="http://schemas.microsoft.com/office/infopath/2007/PartnerControls"/>
    <xsd:element name="SharedWithUsers" ma:index="12"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共有相手の詳細情報"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05B2ABE-F9FF-4F7B-ACCC-71A27B9A574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866a664-9203-494e-b8cc-01eec41f6559"/>
    <ds:schemaRef ds:uri="bb03988f-9d9a-42b9-be32-fde1fa96c2d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18A6FF5-E91E-4D7A-8282-04155908ABB6}">
  <ds:schemaRefs>
    <ds:schemaRef ds:uri="http://schemas.microsoft.com/sharepoint/v3/contenttype/forms"/>
  </ds:schemaRefs>
</ds:datastoreItem>
</file>

<file path=customXml/itemProps3.xml><?xml version="1.0" encoding="utf-8"?>
<ds:datastoreItem xmlns:ds="http://schemas.openxmlformats.org/officeDocument/2006/customXml" ds:itemID="{20B9F373-892B-4572-A937-469E3BF172B7}">
  <ds:schemaRefs>
    <ds:schemaRef ds:uri="http://purl.org/dc/elements/1.1/"/>
    <ds:schemaRef ds:uri="d866a664-9203-494e-b8cc-01eec41f6559"/>
    <ds:schemaRef ds:uri="http://schemas.microsoft.com/office/2006/documentManagement/types"/>
    <ds:schemaRef ds:uri="http://schemas.microsoft.com/office/infopath/2007/PartnerControls"/>
    <ds:schemaRef ds:uri="http://schemas.microsoft.com/office/2006/metadata/properties"/>
    <ds:schemaRef ds:uri="bb03988f-9d9a-42b9-be32-fde1fa96c2d3"/>
    <ds:schemaRef ds:uri="http://purl.org/dc/terms/"/>
    <ds:schemaRef ds:uri="http://schemas.openxmlformats.org/package/2006/metadata/core-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1256</TotalTime>
  <Words>4405</Words>
  <Application>Microsoft Office PowerPoint</Application>
  <PresentationFormat>画面に合わせる (4:3)</PresentationFormat>
  <Paragraphs>410</Paragraphs>
  <Slides>24</Slides>
  <Notes>21</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24</vt:i4>
      </vt:variant>
    </vt:vector>
  </HeadingPairs>
  <TitlesOfParts>
    <vt:vector size="34" baseType="lpstr">
      <vt:lpstr>HGS明朝E</vt:lpstr>
      <vt:lpstr>メイリオ</vt:lpstr>
      <vt:lpstr>游ゴシック</vt:lpstr>
      <vt:lpstr>游ゴシック Light</vt:lpstr>
      <vt:lpstr>游明朝</vt:lpstr>
      <vt:lpstr>游明朝 Demibold</vt:lpstr>
      <vt:lpstr>Arial</vt:lpstr>
      <vt:lpstr>Calibri</vt:lpstr>
      <vt:lpstr>Wingdings</vt:lpstr>
      <vt:lpstr>Office テーマ</vt:lpstr>
      <vt:lpstr>高校入試問題を 思考コードで分析してみた！</vt:lpstr>
      <vt:lpstr>目次</vt:lpstr>
      <vt:lpstr>目次</vt:lpstr>
      <vt:lpstr>結論：高校入試出題傾向は大きく変化（社会科の分析）</vt:lpstr>
      <vt:lpstr>結論：高校入試出題傾向は大きく変化（社会科の分析）</vt:lpstr>
      <vt:lpstr>目次</vt:lpstr>
      <vt:lpstr>B-2　論理的思考と複雑操作 　複数の資料や知識を活用して，表現する問題</vt:lpstr>
      <vt:lpstr>B-1　論理的思考と単純関係 写真，グラフ資料などを，そのまま読み取って表現する問題</vt:lpstr>
      <vt:lpstr>A-2　知識・理解思考と複雑操作 　　　　　　持っている知識を使って表現する問題</vt:lpstr>
      <vt:lpstr>目次</vt:lpstr>
      <vt:lpstr>2021年以降の予測</vt:lpstr>
      <vt:lpstr>教育委員会などの声</vt:lpstr>
      <vt:lpstr>次のステージ　長野県の問題例の紹介　C問題へ</vt:lpstr>
      <vt:lpstr>次のステージ　長野県の問題例の紹介　C問題へ</vt:lpstr>
      <vt:lpstr>次のステージへ　長野県の問題例の紹介　C問題へ</vt:lpstr>
      <vt:lpstr>目次</vt:lpstr>
      <vt:lpstr>「あすがく」のB-2問題（2019年秋　小６）</vt:lpstr>
      <vt:lpstr>「あすがく」のC問題（2019年秋　小６）</vt:lpstr>
      <vt:lpstr>まとめ</vt:lpstr>
      <vt:lpstr>PowerPoint プレゼンテーション</vt:lpstr>
      <vt:lpstr>ご参考：今回の分析観点</vt:lpstr>
      <vt:lpstr>ご参考資料</vt:lpstr>
      <vt:lpstr>記述問題数が倍増した茨城県</vt:lpstr>
      <vt:lpstr>B-２問題が増加した石川県</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思考コードで公立高校入試を 分析してみた</dc:title>
  <dc:creator>西田 泰則</dc:creator>
  <cp:lastModifiedBy>Yanagi Hiroki</cp:lastModifiedBy>
  <cp:revision>109</cp:revision>
  <dcterms:created xsi:type="dcterms:W3CDTF">2020-09-04T12:13:01Z</dcterms:created>
  <dcterms:modified xsi:type="dcterms:W3CDTF">2020-09-08T00:12:54Z</dcterms:modified>
</cp:coreProperties>
</file>